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embeddedFontLst>
    <p:embeddedFont>
      <p:font typeface="M PLUS 1p"/>
      <p:regular r:id="rId26"/>
      <p:bold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PLUS1p-regular.fntdata"/><Relationship Id="rId25" Type="http://schemas.openxmlformats.org/officeDocument/2006/relationships/slide" Target="slides/slide20.xml"/><Relationship Id="rId27" Type="http://schemas.openxmlformats.org/officeDocument/2006/relationships/font" Target="fonts/MPLUS1p-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84e282fff1_0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84e282fff1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84e282fff1_0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284e282fff1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84e282fff1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284e282fff1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48f4ac904a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248f4ac904a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48f4ac904a_1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248f4ac904a_1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48f4ac904a_1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248f4ac904a_1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48f4ac904a_1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248f4ac904a_1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48f4ac904a_1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248f4ac904a_1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48f4ac904a_1_1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248f4ac904a_1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248f4ac904a_1_2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248f4ac904a_1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284e282fff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284e282fff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284e282fff1_0_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284e282fff1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248f4ac904a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248f4ac904a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284e282fff1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284e282fff1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284e282fff1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284e282fff1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84e282fff1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84e282fff1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84e282fff1_0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84e282fff1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84e282fff1_0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284e282fff1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84e282fff1_0_1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284e282fff1_0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ありがとうございました 1">
  <p:cSld name="ありがとうございました_1">
    <p:spTree>
      <p:nvGrpSpPr>
        <p:cNvPr id="50"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j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book.impress.co.jp/books/1118101029" TargetMode="External"/><Relationship Id="rId4" Type="http://schemas.openxmlformats.org/officeDocument/2006/relationships/hyperlink" Target="https://cloud.google.com/resources/roi-of-devops-transformation-whitepape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cloud.google.com/devops/state-of-devops" TargetMode="External"/><Relationship Id="rId4" Type="http://schemas.openxmlformats.org/officeDocument/2006/relationships/hyperlink" Target="https://www.microsoft.com/en-us/research/publication/the-space-of-developer-productivity-theres-more-to-it-than-you-think/"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github.com/pipe-cd/pipecd" TargetMode="Externa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4"/>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ja"/>
              <a:t>生産性向上へのコミット</a:t>
            </a:r>
            <a:endParaRPr/>
          </a:p>
        </p:txBody>
      </p:sp>
      <p:sp>
        <p:nvSpPr>
          <p:cNvPr id="57" name="Google Shape;57;p14"/>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fontScale="77500" lnSpcReduction="10000"/>
          </a:bodyPr>
          <a:lstStyle/>
          <a:p>
            <a:pPr indent="0" lvl="0" marL="0" rtl="0" algn="ctr">
              <a:spcBef>
                <a:spcPts val="0"/>
              </a:spcBef>
              <a:spcAft>
                <a:spcPts val="0"/>
              </a:spcAft>
              <a:buNone/>
            </a:pPr>
            <a:r>
              <a:rPr lang="ja"/>
              <a:t>templateです</a:t>
            </a:r>
            <a:endParaRPr/>
          </a:p>
          <a:p>
            <a:pPr indent="0" lvl="0" marL="0" rtl="0" algn="ctr">
              <a:spcBef>
                <a:spcPts val="0"/>
              </a:spcBef>
              <a:spcAft>
                <a:spcPts val="0"/>
              </a:spcAft>
              <a:buNone/>
            </a:pPr>
            <a:r>
              <a:rPr lang="ja"/>
              <a:t>自身の会社や事業部にあわせて適宜修正して使用してください</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a:t>システムアーキテクチャ</a:t>
            </a:r>
            <a:endParaRPr/>
          </a:p>
        </p:txBody>
      </p:sp>
      <p:sp>
        <p:nvSpPr>
          <p:cNvPr id="112" name="Google Shape;112;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ja"/>
              <a:t>疎結合アーキテクチャ</a:t>
            </a:r>
            <a:endParaRPr/>
          </a:p>
          <a:p>
            <a:pPr indent="-317500" lvl="1" marL="914400" rtl="0" algn="l">
              <a:spcBef>
                <a:spcPts val="0"/>
              </a:spcBef>
              <a:spcAft>
                <a:spcPts val="0"/>
              </a:spcAft>
              <a:buSzPts val="1400"/>
              <a:buChar char="○"/>
            </a:pPr>
            <a:r>
              <a:rPr lang="ja"/>
              <a:t>テスト容易性</a:t>
            </a:r>
            <a:endParaRPr/>
          </a:p>
          <a:p>
            <a:pPr indent="-317500" lvl="1" marL="914400" rtl="0" algn="l">
              <a:spcBef>
                <a:spcPts val="0"/>
              </a:spcBef>
              <a:spcAft>
                <a:spcPts val="0"/>
              </a:spcAft>
              <a:buSzPts val="1400"/>
              <a:buChar char="○"/>
            </a:pPr>
            <a:r>
              <a:rPr lang="ja"/>
              <a:t>デプロイ容易性</a:t>
            </a:r>
            <a:endParaRPr/>
          </a:p>
          <a:p>
            <a:pPr indent="-317500" lvl="1" marL="914400" rtl="0" algn="l">
              <a:spcBef>
                <a:spcPts val="0"/>
              </a:spcBef>
              <a:spcAft>
                <a:spcPts val="0"/>
              </a:spcAft>
              <a:buSzPts val="1400"/>
              <a:buChar char="○"/>
            </a:pPr>
            <a:r>
              <a:rPr lang="ja"/>
              <a:t>&lt;チーム間のコミュニケーションをさほど要さずに、設計からデプロイまでの作業を完遂できる能力&gt;を促進する アーキテクチャ</a:t>
            </a:r>
            <a:endParaRPr/>
          </a:p>
          <a:p>
            <a:pPr indent="-317500" lvl="1" marL="914400" rtl="0" algn="l">
              <a:spcBef>
                <a:spcPts val="0"/>
              </a:spcBef>
              <a:spcAft>
                <a:spcPts val="0"/>
              </a:spcAft>
              <a:buSzPts val="1400"/>
              <a:buChar char="○"/>
            </a:pPr>
            <a:r>
              <a:rPr lang="ja"/>
              <a:t>疎結合のアーキテクチャの目的は「組織内でのコミュニケーションの処理能力を、実装レベルの細かな意思決定に関するやり取りで使い切っ たりせず、より高次な共通の目標やその達成方法に関する議論に使えるようにすること」</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a:t>情報セキュリティ</a:t>
            </a:r>
            <a:endParaRPr/>
          </a:p>
        </p:txBody>
      </p:sp>
      <p:sp>
        <p:nvSpPr>
          <p:cNvPr id="118" name="Google Shape;118;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ja"/>
              <a:t>ソフトウェアのデリバ リのプロセスに組み込む</a:t>
            </a:r>
            <a:endParaRPr/>
          </a:p>
          <a:p>
            <a:pPr indent="-342900" lvl="0" marL="457200" rtl="0" algn="l">
              <a:spcBef>
                <a:spcPts val="0"/>
              </a:spcBef>
              <a:spcAft>
                <a:spcPts val="0"/>
              </a:spcAft>
              <a:buSzPts val="1800"/>
              <a:buChar char="●"/>
            </a:pPr>
            <a:r>
              <a:rPr lang="ja"/>
              <a:t>情報セキュリティの対策をソフトウェア開発ライフサイクルの早い段階で対処する場合、デリバリのパフォーマンスに加えてセキュリティの質も上がる</a:t>
            </a:r>
            <a:endParaRPr/>
          </a:p>
          <a:p>
            <a:pPr indent="-342900" lvl="0" marL="457200" rtl="0" algn="l">
              <a:spcBef>
                <a:spcPts val="0"/>
              </a:spcBef>
              <a:spcAft>
                <a:spcPts val="0"/>
              </a:spcAft>
              <a:buSzPts val="1800"/>
              <a:buChar char="●"/>
            </a:pPr>
            <a:r>
              <a:rPr lang="ja"/>
              <a:t>デリバリパフォーマンスの高い組織では、セキュリティの問題の修正の所要時間が短い</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a:t>期待される効果</a:t>
            </a:r>
            <a:endParaRPr/>
          </a:p>
        </p:txBody>
      </p:sp>
      <p:sp>
        <p:nvSpPr>
          <p:cNvPr id="124" name="Google Shape;124;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ja"/>
              <a:t>"LeanとDevOpsの科学（Accelerate）"によれば、高成績組織は以下の成果を示している</a:t>
            </a:r>
            <a:endParaRPr/>
          </a:p>
          <a:p>
            <a:pPr indent="-317500" lvl="1" marL="914400" rtl="0" algn="l">
              <a:spcBef>
                <a:spcPts val="0"/>
              </a:spcBef>
              <a:spcAft>
                <a:spcPts val="0"/>
              </a:spcAft>
              <a:buSzPts val="1400"/>
              <a:buChar char="○"/>
            </a:pPr>
            <a:r>
              <a:rPr lang="ja"/>
              <a:t>リリースの高速化</a:t>
            </a:r>
            <a:endParaRPr/>
          </a:p>
          <a:p>
            <a:pPr indent="-317500" lvl="2" marL="1371600" rtl="0" algn="l">
              <a:spcBef>
                <a:spcPts val="0"/>
              </a:spcBef>
              <a:spcAft>
                <a:spcPts val="0"/>
              </a:spcAft>
              <a:buSzPts val="1400"/>
              <a:buChar char="■"/>
            </a:pPr>
            <a:r>
              <a:rPr lang="ja"/>
              <a:t>デプロイ頻度が</a:t>
            </a:r>
            <a:r>
              <a:rPr lang="ja">
                <a:solidFill>
                  <a:srgbClr val="FF0000"/>
                </a:solidFill>
              </a:rPr>
              <a:t>46倍</a:t>
            </a:r>
            <a:endParaRPr>
              <a:solidFill>
                <a:srgbClr val="FF0000"/>
              </a:solidFill>
            </a:endParaRPr>
          </a:p>
          <a:p>
            <a:pPr indent="-317500" lvl="2" marL="1371600" rtl="0" algn="l">
              <a:spcBef>
                <a:spcPts val="0"/>
              </a:spcBef>
              <a:spcAft>
                <a:spcPts val="0"/>
              </a:spcAft>
              <a:buSzPts val="1400"/>
              <a:buChar char="■"/>
            </a:pPr>
            <a:r>
              <a:rPr lang="ja"/>
              <a:t>コミットからデプロイまでのリードタイムは</a:t>
            </a:r>
            <a:r>
              <a:rPr lang="ja">
                <a:solidFill>
                  <a:srgbClr val="FF0000"/>
                </a:solidFill>
              </a:rPr>
              <a:t>1/440</a:t>
            </a:r>
            <a:endParaRPr>
              <a:solidFill>
                <a:srgbClr val="FF0000"/>
              </a:solidFill>
            </a:endParaRPr>
          </a:p>
          <a:p>
            <a:pPr indent="-317500" lvl="1" marL="914400" rtl="0" algn="l">
              <a:spcBef>
                <a:spcPts val="0"/>
              </a:spcBef>
              <a:spcAft>
                <a:spcPts val="0"/>
              </a:spcAft>
              <a:buSzPts val="1400"/>
              <a:buChar char="○"/>
            </a:pPr>
            <a:r>
              <a:rPr lang="ja"/>
              <a:t>障害対応時間の削減</a:t>
            </a:r>
            <a:endParaRPr/>
          </a:p>
          <a:p>
            <a:pPr indent="-317500" lvl="2" marL="1371600" rtl="0" algn="l">
              <a:spcBef>
                <a:spcPts val="0"/>
              </a:spcBef>
              <a:spcAft>
                <a:spcPts val="0"/>
              </a:spcAft>
              <a:buSzPts val="1400"/>
              <a:buChar char="■"/>
            </a:pPr>
            <a:r>
              <a:rPr lang="ja"/>
              <a:t>平均復旧時間は</a:t>
            </a:r>
            <a:r>
              <a:rPr lang="ja">
                <a:solidFill>
                  <a:srgbClr val="FF0000"/>
                </a:solidFill>
              </a:rPr>
              <a:t>1/170</a:t>
            </a:r>
            <a:endParaRPr>
              <a:solidFill>
                <a:srgbClr val="FF0000"/>
              </a:solidFill>
            </a:endParaRPr>
          </a:p>
          <a:p>
            <a:pPr indent="-317500" lvl="2" marL="1371600" rtl="0" algn="l">
              <a:spcBef>
                <a:spcPts val="0"/>
              </a:spcBef>
              <a:spcAft>
                <a:spcPts val="0"/>
              </a:spcAft>
              <a:buSzPts val="1400"/>
              <a:buChar char="■"/>
            </a:pPr>
            <a:r>
              <a:rPr lang="ja"/>
              <a:t>変更失敗率は</a:t>
            </a:r>
            <a:r>
              <a:rPr lang="ja">
                <a:solidFill>
                  <a:srgbClr val="FF0000"/>
                </a:solidFill>
              </a:rPr>
              <a:t>1/5</a:t>
            </a:r>
            <a:endParaRPr>
              <a:solidFill>
                <a:srgbClr val="FF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a:t>潜在的なリターン</a:t>
            </a:r>
            <a:r>
              <a:rPr lang="ja"/>
              <a:t>の</a:t>
            </a:r>
            <a:r>
              <a:rPr lang="ja"/>
              <a:t>計算</a:t>
            </a:r>
            <a:endParaRPr/>
          </a:p>
        </p:txBody>
      </p:sp>
      <p:sp>
        <p:nvSpPr>
          <p:cNvPr id="130" name="Google Shape;130;p26"/>
          <p:cNvSpPr txBox="1"/>
          <p:nvPr>
            <p:ph idx="1" type="body"/>
          </p:nvPr>
        </p:nvSpPr>
        <p:spPr>
          <a:xfrm>
            <a:off x="311700" y="113850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ja"/>
              <a:t>不必要なやり直し作業を回避して年間で得られる価値を計算</a:t>
            </a:r>
            <a:endParaRPr/>
          </a:p>
          <a:p>
            <a:pPr indent="0" lvl="0" marL="0" rtl="0" algn="l">
              <a:spcBef>
                <a:spcPts val="1200"/>
              </a:spcBef>
              <a:spcAft>
                <a:spcPts val="1200"/>
              </a:spcAft>
              <a:buNone/>
            </a:pPr>
            <a:r>
              <a:t/>
            </a:r>
            <a:endParaRPr/>
          </a:p>
        </p:txBody>
      </p:sp>
      <p:sp>
        <p:nvSpPr>
          <p:cNvPr id="131" name="Google Shape;131;p26"/>
          <p:cNvSpPr/>
          <p:nvPr/>
        </p:nvSpPr>
        <p:spPr>
          <a:xfrm>
            <a:off x="628100" y="1744775"/>
            <a:ext cx="767700" cy="614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ja" sz="650">
                <a:solidFill>
                  <a:srgbClr val="252525"/>
                </a:solidFill>
              </a:rPr>
              <a:t>年間で回避される不必要な再作業のコスト</a:t>
            </a:r>
            <a:endParaRPr sz="700"/>
          </a:p>
        </p:txBody>
      </p:sp>
      <p:sp>
        <p:nvSpPr>
          <p:cNvPr id="132" name="Google Shape;132;p26"/>
          <p:cNvSpPr/>
          <p:nvPr/>
        </p:nvSpPr>
        <p:spPr>
          <a:xfrm>
            <a:off x="1814525" y="1744775"/>
            <a:ext cx="767700" cy="614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ja" sz="650">
                <a:solidFill>
                  <a:srgbClr val="252525"/>
                </a:solidFill>
              </a:rPr>
              <a:t>エンジニア組織の規模</a:t>
            </a:r>
            <a:endParaRPr sz="700"/>
          </a:p>
        </p:txBody>
      </p:sp>
      <p:sp>
        <p:nvSpPr>
          <p:cNvPr id="133" name="Google Shape;133;p26"/>
          <p:cNvSpPr/>
          <p:nvPr/>
        </p:nvSpPr>
        <p:spPr>
          <a:xfrm>
            <a:off x="2916063" y="1744775"/>
            <a:ext cx="767700" cy="614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ja" sz="650">
                <a:solidFill>
                  <a:srgbClr val="252525"/>
                </a:solidFill>
              </a:rPr>
              <a:t>平均給与</a:t>
            </a:r>
            <a:endParaRPr sz="700"/>
          </a:p>
        </p:txBody>
      </p:sp>
      <p:sp>
        <p:nvSpPr>
          <p:cNvPr id="134" name="Google Shape;134;p26"/>
          <p:cNvSpPr/>
          <p:nvPr/>
        </p:nvSpPr>
        <p:spPr>
          <a:xfrm>
            <a:off x="4017625" y="1744775"/>
            <a:ext cx="767700" cy="614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ja" sz="500">
                <a:solidFill>
                  <a:srgbClr val="252525"/>
                </a:solidFill>
              </a:rPr>
              <a:t>福利厚生の乗数</a:t>
            </a:r>
            <a:endParaRPr sz="500"/>
          </a:p>
        </p:txBody>
      </p:sp>
      <p:sp>
        <p:nvSpPr>
          <p:cNvPr id="135" name="Google Shape;135;p26"/>
          <p:cNvSpPr/>
          <p:nvPr/>
        </p:nvSpPr>
        <p:spPr>
          <a:xfrm>
            <a:off x="5119175" y="1744775"/>
            <a:ext cx="767700" cy="614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ja" sz="500">
                <a:solidFill>
                  <a:srgbClr val="252525"/>
                </a:solidFill>
              </a:rPr>
              <a:t>不必要なやり直しに費やした時間の割合</a:t>
            </a:r>
            <a:endParaRPr sz="500"/>
          </a:p>
        </p:txBody>
      </p:sp>
      <p:sp>
        <p:nvSpPr>
          <p:cNvPr id="136" name="Google Shape;136;p26"/>
          <p:cNvSpPr/>
          <p:nvPr/>
        </p:nvSpPr>
        <p:spPr>
          <a:xfrm>
            <a:off x="1528363" y="1975025"/>
            <a:ext cx="153600" cy="153600"/>
          </a:xfrm>
          <a:prstGeom prst="mathEqual">
            <a:avLst>
              <a:gd fmla="val 23520" name="adj1"/>
              <a:gd fmla="val 1176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6"/>
          <p:cNvSpPr/>
          <p:nvPr/>
        </p:nvSpPr>
        <p:spPr>
          <a:xfrm>
            <a:off x="2672350" y="2002975"/>
            <a:ext cx="153600" cy="153600"/>
          </a:xfrm>
          <a:prstGeom prst="mathMultiply">
            <a:avLst>
              <a:gd fmla="val 2352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6"/>
          <p:cNvSpPr/>
          <p:nvPr/>
        </p:nvSpPr>
        <p:spPr>
          <a:xfrm>
            <a:off x="3773900" y="1975025"/>
            <a:ext cx="153600" cy="153600"/>
          </a:xfrm>
          <a:prstGeom prst="mathMultiply">
            <a:avLst>
              <a:gd fmla="val 2352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6"/>
          <p:cNvSpPr/>
          <p:nvPr/>
        </p:nvSpPr>
        <p:spPr>
          <a:xfrm>
            <a:off x="4875450" y="1975025"/>
            <a:ext cx="153600" cy="153600"/>
          </a:xfrm>
          <a:prstGeom prst="mathMultiply">
            <a:avLst>
              <a:gd fmla="val 2352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6"/>
          <p:cNvSpPr/>
          <p:nvPr/>
        </p:nvSpPr>
        <p:spPr>
          <a:xfrm>
            <a:off x="628100" y="1744775"/>
            <a:ext cx="767700" cy="614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ja" sz="650">
                <a:solidFill>
                  <a:srgbClr val="252525"/>
                </a:solidFill>
              </a:rPr>
              <a:t>年間で回避される不必要な再作業のコスト</a:t>
            </a:r>
            <a:endParaRPr sz="700"/>
          </a:p>
        </p:txBody>
      </p:sp>
      <p:sp>
        <p:nvSpPr>
          <p:cNvPr id="141" name="Google Shape;141;p26"/>
          <p:cNvSpPr/>
          <p:nvPr/>
        </p:nvSpPr>
        <p:spPr>
          <a:xfrm>
            <a:off x="1814525" y="1744775"/>
            <a:ext cx="767700" cy="614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ja" sz="650">
                <a:solidFill>
                  <a:srgbClr val="252525"/>
                </a:solidFill>
              </a:rPr>
              <a:t>エンジニア組織の規模</a:t>
            </a:r>
            <a:endParaRPr sz="700"/>
          </a:p>
        </p:txBody>
      </p:sp>
      <p:sp>
        <p:nvSpPr>
          <p:cNvPr id="142" name="Google Shape;142;p26"/>
          <p:cNvSpPr/>
          <p:nvPr/>
        </p:nvSpPr>
        <p:spPr>
          <a:xfrm>
            <a:off x="5119175" y="1744775"/>
            <a:ext cx="767700" cy="614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ja" sz="500">
                <a:solidFill>
                  <a:srgbClr val="252525"/>
                </a:solidFill>
              </a:rPr>
              <a:t>不必要なやり直しに費やした時間の割合</a:t>
            </a:r>
            <a:endParaRPr sz="500"/>
          </a:p>
        </p:txBody>
      </p:sp>
      <p:sp>
        <p:nvSpPr>
          <p:cNvPr id="143" name="Google Shape;143;p26"/>
          <p:cNvSpPr/>
          <p:nvPr/>
        </p:nvSpPr>
        <p:spPr>
          <a:xfrm>
            <a:off x="1528363" y="1975025"/>
            <a:ext cx="153600" cy="153600"/>
          </a:xfrm>
          <a:prstGeom prst="mathEqual">
            <a:avLst>
              <a:gd fmla="val 23520" name="adj1"/>
              <a:gd fmla="val 1176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6"/>
          <p:cNvSpPr/>
          <p:nvPr/>
        </p:nvSpPr>
        <p:spPr>
          <a:xfrm>
            <a:off x="2916063" y="2685800"/>
            <a:ext cx="767700" cy="614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ja" sz="650">
                <a:solidFill>
                  <a:srgbClr val="252525"/>
                </a:solidFill>
              </a:rPr>
              <a:t>6,000,000</a:t>
            </a:r>
            <a:endParaRPr sz="700"/>
          </a:p>
        </p:txBody>
      </p:sp>
      <p:sp>
        <p:nvSpPr>
          <p:cNvPr id="145" name="Google Shape;145;p26"/>
          <p:cNvSpPr/>
          <p:nvPr/>
        </p:nvSpPr>
        <p:spPr>
          <a:xfrm>
            <a:off x="4017625" y="2685800"/>
            <a:ext cx="767700" cy="614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ja" sz="500">
                <a:solidFill>
                  <a:srgbClr val="252525"/>
                </a:solidFill>
              </a:rPr>
              <a:t>1.2(120%)</a:t>
            </a:r>
            <a:endParaRPr sz="500"/>
          </a:p>
        </p:txBody>
      </p:sp>
      <p:sp>
        <p:nvSpPr>
          <p:cNvPr id="146" name="Google Shape;146;p26"/>
          <p:cNvSpPr/>
          <p:nvPr/>
        </p:nvSpPr>
        <p:spPr>
          <a:xfrm>
            <a:off x="2672350" y="2944000"/>
            <a:ext cx="153600" cy="153600"/>
          </a:xfrm>
          <a:prstGeom prst="mathMultiply">
            <a:avLst>
              <a:gd fmla="val 2352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6"/>
          <p:cNvSpPr/>
          <p:nvPr/>
        </p:nvSpPr>
        <p:spPr>
          <a:xfrm>
            <a:off x="3773900" y="2916050"/>
            <a:ext cx="153600" cy="153600"/>
          </a:xfrm>
          <a:prstGeom prst="mathMultiply">
            <a:avLst>
              <a:gd fmla="val 2352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6"/>
          <p:cNvSpPr/>
          <p:nvPr/>
        </p:nvSpPr>
        <p:spPr>
          <a:xfrm>
            <a:off x="4875450" y="2916050"/>
            <a:ext cx="153600" cy="153600"/>
          </a:xfrm>
          <a:prstGeom prst="mathMultiply">
            <a:avLst>
              <a:gd fmla="val 2352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6"/>
          <p:cNvSpPr/>
          <p:nvPr/>
        </p:nvSpPr>
        <p:spPr>
          <a:xfrm>
            <a:off x="628100" y="2685800"/>
            <a:ext cx="767700" cy="614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ja" sz="650">
                <a:solidFill>
                  <a:srgbClr val="252525"/>
                </a:solidFill>
              </a:rPr>
              <a:t>720万円</a:t>
            </a:r>
            <a:endParaRPr sz="700"/>
          </a:p>
        </p:txBody>
      </p:sp>
      <p:sp>
        <p:nvSpPr>
          <p:cNvPr id="150" name="Google Shape;150;p26"/>
          <p:cNvSpPr/>
          <p:nvPr/>
        </p:nvSpPr>
        <p:spPr>
          <a:xfrm>
            <a:off x="1814525" y="2685800"/>
            <a:ext cx="767700" cy="614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ja" sz="650">
                <a:solidFill>
                  <a:srgbClr val="252525"/>
                </a:solidFill>
              </a:rPr>
              <a:t>100</a:t>
            </a:r>
            <a:endParaRPr sz="700"/>
          </a:p>
        </p:txBody>
      </p:sp>
      <p:sp>
        <p:nvSpPr>
          <p:cNvPr id="151" name="Google Shape;151;p26"/>
          <p:cNvSpPr/>
          <p:nvPr/>
        </p:nvSpPr>
        <p:spPr>
          <a:xfrm>
            <a:off x="5119175" y="2685800"/>
            <a:ext cx="767700" cy="614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ja" sz="500">
                <a:solidFill>
                  <a:srgbClr val="252525"/>
                </a:solidFill>
              </a:rPr>
              <a:t>0.01(2%)</a:t>
            </a:r>
            <a:endParaRPr sz="500"/>
          </a:p>
        </p:txBody>
      </p:sp>
      <p:sp>
        <p:nvSpPr>
          <p:cNvPr id="152" name="Google Shape;152;p26"/>
          <p:cNvSpPr/>
          <p:nvPr/>
        </p:nvSpPr>
        <p:spPr>
          <a:xfrm>
            <a:off x="1528363" y="2916050"/>
            <a:ext cx="153600" cy="153600"/>
          </a:xfrm>
          <a:prstGeom prst="mathEqual">
            <a:avLst>
              <a:gd fmla="val 23520" name="adj1"/>
              <a:gd fmla="val 1176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ja"/>
              <a:t>潜在的なリターンの計算</a:t>
            </a:r>
            <a:endParaRPr/>
          </a:p>
        </p:txBody>
      </p:sp>
      <p:sp>
        <p:nvSpPr>
          <p:cNvPr id="158" name="Google Shape;158;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ja"/>
              <a:t>再投資による潜在的な付加価値を計算</a:t>
            </a:r>
            <a:endParaRPr/>
          </a:p>
        </p:txBody>
      </p:sp>
      <p:sp>
        <p:nvSpPr>
          <p:cNvPr id="159" name="Google Shape;159;p27"/>
          <p:cNvSpPr/>
          <p:nvPr/>
        </p:nvSpPr>
        <p:spPr>
          <a:xfrm>
            <a:off x="628100" y="1744775"/>
            <a:ext cx="767700" cy="614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ja" sz="650">
                <a:solidFill>
                  <a:srgbClr val="252525"/>
                </a:solidFill>
              </a:rPr>
              <a:t>年間で回避される不必要な再作業のコスト</a:t>
            </a:r>
            <a:endParaRPr sz="700"/>
          </a:p>
        </p:txBody>
      </p:sp>
      <p:sp>
        <p:nvSpPr>
          <p:cNvPr id="160" name="Google Shape;160;p27"/>
          <p:cNvSpPr/>
          <p:nvPr/>
        </p:nvSpPr>
        <p:spPr>
          <a:xfrm>
            <a:off x="1814525" y="1744775"/>
            <a:ext cx="767700" cy="614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ja" sz="650">
                <a:solidFill>
                  <a:srgbClr val="252525"/>
                </a:solidFill>
              </a:rPr>
              <a:t>エンジニア組織の規模</a:t>
            </a:r>
            <a:endParaRPr sz="700"/>
          </a:p>
        </p:txBody>
      </p:sp>
      <p:sp>
        <p:nvSpPr>
          <p:cNvPr id="161" name="Google Shape;161;p27"/>
          <p:cNvSpPr/>
          <p:nvPr/>
        </p:nvSpPr>
        <p:spPr>
          <a:xfrm>
            <a:off x="2916063" y="1744775"/>
            <a:ext cx="767700" cy="614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ja" sz="650">
                <a:solidFill>
                  <a:srgbClr val="252525"/>
                </a:solidFill>
              </a:rPr>
              <a:t>収益を生み出す仕組み</a:t>
            </a:r>
            <a:endParaRPr sz="700"/>
          </a:p>
        </p:txBody>
      </p:sp>
      <p:sp>
        <p:nvSpPr>
          <p:cNvPr id="162" name="Google Shape;162;p27"/>
          <p:cNvSpPr/>
          <p:nvPr/>
        </p:nvSpPr>
        <p:spPr>
          <a:xfrm>
            <a:off x="1528363" y="1975025"/>
            <a:ext cx="153600" cy="153600"/>
          </a:xfrm>
          <a:prstGeom prst="mathEqual">
            <a:avLst>
              <a:gd fmla="val 23520" name="adj1"/>
              <a:gd fmla="val 1176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7"/>
          <p:cNvSpPr/>
          <p:nvPr/>
        </p:nvSpPr>
        <p:spPr>
          <a:xfrm>
            <a:off x="2672350" y="2002975"/>
            <a:ext cx="153600" cy="153600"/>
          </a:xfrm>
          <a:prstGeom prst="mathMultiply">
            <a:avLst>
              <a:gd fmla="val 2352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7"/>
          <p:cNvSpPr/>
          <p:nvPr/>
        </p:nvSpPr>
        <p:spPr>
          <a:xfrm>
            <a:off x="628100" y="1744775"/>
            <a:ext cx="767700" cy="614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ja" sz="650">
                <a:solidFill>
                  <a:srgbClr val="252525"/>
                </a:solidFill>
              </a:rPr>
              <a:t>再投資による潜在的な付加価値</a:t>
            </a:r>
            <a:endParaRPr sz="700"/>
          </a:p>
        </p:txBody>
      </p:sp>
      <p:sp>
        <p:nvSpPr>
          <p:cNvPr id="165" name="Google Shape;165;p27"/>
          <p:cNvSpPr/>
          <p:nvPr/>
        </p:nvSpPr>
        <p:spPr>
          <a:xfrm>
            <a:off x="1814525" y="1744775"/>
            <a:ext cx="767700" cy="614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ja" sz="650">
                <a:solidFill>
                  <a:srgbClr val="252525"/>
                </a:solidFill>
              </a:rPr>
              <a:t>新機能に再投資できる時間</a:t>
            </a:r>
            <a:endParaRPr sz="700"/>
          </a:p>
        </p:txBody>
      </p:sp>
      <p:sp>
        <p:nvSpPr>
          <p:cNvPr id="166" name="Google Shape;166;p27"/>
          <p:cNvSpPr/>
          <p:nvPr/>
        </p:nvSpPr>
        <p:spPr>
          <a:xfrm>
            <a:off x="1528363" y="1975025"/>
            <a:ext cx="153600" cy="153600"/>
          </a:xfrm>
          <a:prstGeom prst="mathEqual">
            <a:avLst>
              <a:gd fmla="val 23520" name="adj1"/>
              <a:gd fmla="val 1176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7"/>
          <p:cNvSpPr/>
          <p:nvPr/>
        </p:nvSpPr>
        <p:spPr>
          <a:xfrm>
            <a:off x="2916063" y="2631125"/>
            <a:ext cx="767700" cy="614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ja" sz="650">
                <a:solidFill>
                  <a:srgbClr val="252525"/>
                </a:solidFill>
              </a:rPr>
              <a:t>組織内の</a:t>
            </a:r>
            <a:endParaRPr sz="650">
              <a:solidFill>
                <a:srgbClr val="252525"/>
              </a:solidFill>
            </a:endParaRPr>
          </a:p>
          <a:p>
            <a:pPr indent="0" lvl="0" marL="0" rtl="0" algn="ctr">
              <a:spcBef>
                <a:spcPts val="0"/>
              </a:spcBef>
              <a:spcAft>
                <a:spcPts val="0"/>
              </a:spcAft>
              <a:buNone/>
            </a:pPr>
            <a:r>
              <a:rPr lang="ja" sz="650">
                <a:solidFill>
                  <a:srgbClr val="252525"/>
                </a:solidFill>
              </a:rPr>
              <a:t>事業分野</a:t>
            </a:r>
            <a:endParaRPr sz="700"/>
          </a:p>
        </p:txBody>
      </p:sp>
      <p:sp>
        <p:nvSpPr>
          <p:cNvPr id="168" name="Google Shape;168;p27"/>
          <p:cNvSpPr/>
          <p:nvPr/>
        </p:nvSpPr>
        <p:spPr>
          <a:xfrm>
            <a:off x="4017625" y="2631125"/>
            <a:ext cx="767700" cy="614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ja" sz="600">
                <a:solidFill>
                  <a:srgbClr val="252525"/>
                </a:solidFill>
              </a:rPr>
              <a:t>アイデアの</a:t>
            </a:r>
            <a:endParaRPr sz="600">
              <a:solidFill>
                <a:srgbClr val="252525"/>
              </a:solidFill>
            </a:endParaRPr>
          </a:p>
          <a:p>
            <a:pPr indent="0" lvl="0" marL="0" rtl="0" algn="ctr">
              <a:spcBef>
                <a:spcPts val="0"/>
              </a:spcBef>
              <a:spcAft>
                <a:spcPts val="0"/>
              </a:spcAft>
              <a:buNone/>
            </a:pPr>
            <a:r>
              <a:rPr lang="ja" sz="600">
                <a:solidFill>
                  <a:srgbClr val="252525"/>
                </a:solidFill>
              </a:rPr>
              <a:t>成功率</a:t>
            </a:r>
            <a:endParaRPr sz="700">
              <a:solidFill>
                <a:srgbClr val="252525"/>
              </a:solidFill>
            </a:endParaRPr>
          </a:p>
        </p:txBody>
      </p:sp>
      <p:sp>
        <p:nvSpPr>
          <p:cNvPr id="169" name="Google Shape;169;p27"/>
          <p:cNvSpPr/>
          <p:nvPr/>
        </p:nvSpPr>
        <p:spPr>
          <a:xfrm>
            <a:off x="2672350" y="2889325"/>
            <a:ext cx="153600" cy="153600"/>
          </a:xfrm>
          <a:prstGeom prst="mathMultiply">
            <a:avLst>
              <a:gd fmla="val 2352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7"/>
          <p:cNvSpPr/>
          <p:nvPr/>
        </p:nvSpPr>
        <p:spPr>
          <a:xfrm>
            <a:off x="3773900" y="2861375"/>
            <a:ext cx="153600" cy="153600"/>
          </a:xfrm>
          <a:prstGeom prst="mathMultiply">
            <a:avLst>
              <a:gd fmla="val 2352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7"/>
          <p:cNvSpPr/>
          <p:nvPr/>
        </p:nvSpPr>
        <p:spPr>
          <a:xfrm>
            <a:off x="4875450" y="2861375"/>
            <a:ext cx="153600" cy="153600"/>
          </a:xfrm>
          <a:prstGeom prst="mathMultiply">
            <a:avLst>
              <a:gd fmla="val 2352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7"/>
          <p:cNvSpPr/>
          <p:nvPr/>
        </p:nvSpPr>
        <p:spPr>
          <a:xfrm>
            <a:off x="628100" y="2631125"/>
            <a:ext cx="767700" cy="614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ja" sz="650">
                <a:solidFill>
                  <a:srgbClr val="252525"/>
                </a:solidFill>
              </a:rPr>
              <a:t>収益を生み出す仕組み</a:t>
            </a:r>
            <a:endParaRPr sz="700"/>
          </a:p>
        </p:txBody>
      </p:sp>
      <p:sp>
        <p:nvSpPr>
          <p:cNvPr id="173" name="Google Shape;173;p27"/>
          <p:cNvSpPr/>
          <p:nvPr/>
        </p:nvSpPr>
        <p:spPr>
          <a:xfrm>
            <a:off x="1814525" y="2631125"/>
            <a:ext cx="767700" cy="614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ja" sz="650">
                <a:solidFill>
                  <a:srgbClr val="252525"/>
                </a:solidFill>
              </a:rPr>
              <a:t>事業分野ごとの実験の頻度</a:t>
            </a:r>
            <a:endParaRPr sz="700"/>
          </a:p>
        </p:txBody>
      </p:sp>
      <p:sp>
        <p:nvSpPr>
          <p:cNvPr id="174" name="Google Shape;174;p27"/>
          <p:cNvSpPr/>
          <p:nvPr/>
        </p:nvSpPr>
        <p:spPr>
          <a:xfrm>
            <a:off x="5119175" y="2631125"/>
            <a:ext cx="767700" cy="614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ja" sz="600">
                <a:solidFill>
                  <a:srgbClr val="252525"/>
                </a:solidFill>
              </a:rPr>
              <a:t>アイデアの</a:t>
            </a:r>
            <a:endParaRPr sz="600">
              <a:solidFill>
                <a:srgbClr val="252525"/>
              </a:solidFill>
            </a:endParaRPr>
          </a:p>
          <a:p>
            <a:pPr indent="0" lvl="0" marL="0" rtl="0" algn="ctr">
              <a:spcBef>
                <a:spcPts val="0"/>
              </a:spcBef>
              <a:spcAft>
                <a:spcPts val="0"/>
              </a:spcAft>
              <a:buNone/>
            </a:pPr>
            <a:r>
              <a:rPr lang="ja" sz="600">
                <a:solidFill>
                  <a:srgbClr val="252525"/>
                </a:solidFill>
              </a:rPr>
              <a:t>インパクト</a:t>
            </a:r>
            <a:endParaRPr sz="600"/>
          </a:p>
        </p:txBody>
      </p:sp>
      <p:sp>
        <p:nvSpPr>
          <p:cNvPr id="175" name="Google Shape;175;p27"/>
          <p:cNvSpPr/>
          <p:nvPr/>
        </p:nvSpPr>
        <p:spPr>
          <a:xfrm>
            <a:off x="1528363" y="2861375"/>
            <a:ext cx="153600" cy="153600"/>
          </a:xfrm>
          <a:prstGeom prst="mathEqual">
            <a:avLst>
              <a:gd fmla="val 23520" name="adj1"/>
              <a:gd fmla="val 1176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7"/>
          <p:cNvSpPr/>
          <p:nvPr/>
        </p:nvSpPr>
        <p:spPr>
          <a:xfrm>
            <a:off x="5977000" y="2861375"/>
            <a:ext cx="153600" cy="153600"/>
          </a:xfrm>
          <a:prstGeom prst="mathMultiply">
            <a:avLst>
              <a:gd fmla="val 2352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7"/>
          <p:cNvSpPr/>
          <p:nvPr/>
        </p:nvSpPr>
        <p:spPr>
          <a:xfrm>
            <a:off x="6220725" y="2631125"/>
            <a:ext cx="767700" cy="614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ja" sz="600">
                <a:solidFill>
                  <a:srgbClr val="252525"/>
                </a:solidFill>
              </a:rPr>
              <a:t>事業規模</a:t>
            </a:r>
            <a:endParaRPr sz="600"/>
          </a:p>
        </p:txBody>
      </p:sp>
      <p:sp>
        <p:nvSpPr>
          <p:cNvPr id="178" name="Google Shape;178;p27"/>
          <p:cNvSpPr/>
          <p:nvPr/>
        </p:nvSpPr>
        <p:spPr>
          <a:xfrm>
            <a:off x="2916063" y="3418575"/>
            <a:ext cx="767700" cy="614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ja" sz="650">
                <a:solidFill>
                  <a:srgbClr val="252525"/>
                </a:solidFill>
              </a:rPr>
              <a:t>40000000</a:t>
            </a:r>
            <a:endParaRPr sz="700"/>
          </a:p>
        </p:txBody>
      </p:sp>
      <p:sp>
        <p:nvSpPr>
          <p:cNvPr id="179" name="Google Shape;179;p27"/>
          <p:cNvSpPr/>
          <p:nvPr/>
        </p:nvSpPr>
        <p:spPr>
          <a:xfrm>
            <a:off x="2672350" y="3676775"/>
            <a:ext cx="153600" cy="153600"/>
          </a:xfrm>
          <a:prstGeom prst="mathMultiply">
            <a:avLst>
              <a:gd fmla="val 2352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7"/>
          <p:cNvSpPr/>
          <p:nvPr/>
        </p:nvSpPr>
        <p:spPr>
          <a:xfrm>
            <a:off x="628100" y="3418575"/>
            <a:ext cx="767700" cy="614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ja" sz="650">
                <a:solidFill>
                  <a:srgbClr val="252525"/>
                </a:solidFill>
              </a:rPr>
              <a:t>80万円</a:t>
            </a:r>
            <a:endParaRPr sz="700"/>
          </a:p>
        </p:txBody>
      </p:sp>
      <p:sp>
        <p:nvSpPr>
          <p:cNvPr id="181" name="Google Shape;181;p27"/>
          <p:cNvSpPr/>
          <p:nvPr/>
        </p:nvSpPr>
        <p:spPr>
          <a:xfrm>
            <a:off x="1814525" y="3418575"/>
            <a:ext cx="767700" cy="614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ja" sz="650">
                <a:solidFill>
                  <a:srgbClr val="252525"/>
                </a:solidFill>
              </a:rPr>
              <a:t>0.02(2%)</a:t>
            </a:r>
            <a:endParaRPr sz="700"/>
          </a:p>
        </p:txBody>
      </p:sp>
      <p:sp>
        <p:nvSpPr>
          <p:cNvPr id="182" name="Google Shape;182;p27"/>
          <p:cNvSpPr/>
          <p:nvPr/>
        </p:nvSpPr>
        <p:spPr>
          <a:xfrm>
            <a:off x="1528363" y="3648825"/>
            <a:ext cx="153600" cy="153600"/>
          </a:xfrm>
          <a:prstGeom prst="mathEqual">
            <a:avLst>
              <a:gd fmla="val 23520" name="adj1"/>
              <a:gd fmla="val 1176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7"/>
          <p:cNvSpPr/>
          <p:nvPr/>
        </p:nvSpPr>
        <p:spPr>
          <a:xfrm>
            <a:off x="2916063" y="4304925"/>
            <a:ext cx="767700" cy="614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ja" sz="650">
                <a:solidFill>
                  <a:srgbClr val="252525"/>
                </a:solidFill>
              </a:rPr>
              <a:t>1</a:t>
            </a:r>
            <a:endParaRPr sz="650">
              <a:solidFill>
                <a:srgbClr val="252525"/>
              </a:solidFill>
            </a:endParaRPr>
          </a:p>
          <a:p>
            <a:pPr indent="0" lvl="0" marL="0" rtl="0" algn="ctr">
              <a:spcBef>
                <a:spcPts val="0"/>
              </a:spcBef>
              <a:spcAft>
                <a:spcPts val="0"/>
              </a:spcAft>
              <a:buNone/>
            </a:pPr>
            <a:r>
              <a:rPr lang="ja" sz="650">
                <a:solidFill>
                  <a:srgbClr val="252525"/>
                </a:solidFill>
              </a:rPr>
              <a:t>(1つの事業をしている)</a:t>
            </a:r>
            <a:endParaRPr sz="650">
              <a:solidFill>
                <a:srgbClr val="252525"/>
              </a:solidFill>
            </a:endParaRPr>
          </a:p>
        </p:txBody>
      </p:sp>
      <p:sp>
        <p:nvSpPr>
          <p:cNvPr id="184" name="Google Shape;184;p27"/>
          <p:cNvSpPr/>
          <p:nvPr/>
        </p:nvSpPr>
        <p:spPr>
          <a:xfrm>
            <a:off x="4017625" y="4304925"/>
            <a:ext cx="767700" cy="614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ja" sz="600">
                <a:solidFill>
                  <a:srgbClr val="252525"/>
                </a:solidFill>
              </a:rPr>
              <a:t>1/3</a:t>
            </a:r>
            <a:endParaRPr sz="700">
              <a:solidFill>
                <a:srgbClr val="252525"/>
              </a:solidFill>
            </a:endParaRPr>
          </a:p>
        </p:txBody>
      </p:sp>
      <p:sp>
        <p:nvSpPr>
          <p:cNvPr id="185" name="Google Shape;185;p27"/>
          <p:cNvSpPr/>
          <p:nvPr/>
        </p:nvSpPr>
        <p:spPr>
          <a:xfrm>
            <a:off x="2672350" y="4563125"/>
            <a:ext cx="153600" cy="153600"/>
          </a:xfrm>
          <a:prstGeom prst="mathMultiply">
            <a:avLst>
              <a:gd fmla="val 2352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7"/>
          <p:cNvSpPr/>
          <p:nvPr/>
        </p:nvSpPr>
        <p:spPr>
          <a:xfrm>
            <a:off x="3773900" y="4535175"/>
            <a:ext cx="153600" cy="153600"/>
          </a:xfrm>
          <a:prstGeom prst="mathMultiply">
            <a:avLst>
              <a:gd fmla="val 2352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7"/>
          <p:cNvSpPr/>
          <p:nvPr/>
        </p:nvSpPr>
        <p:spPr>
          <a:xfrm>
            <a:off x="4875450" y="4535175"/>
            <a:ext cx="153600" cy="153600"/>
          </a:xfrm>
          <a:prstGeom prst="mathMultiply">
            <a:avLst>
              <a:gd fmla="val 2352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7"/>
          <p:cNvSpPr/>
          <p:nvPr/>
        </p:nvSpPr>
        <p:spPr>
          <a:xfrm>
            <a:off x="628100" y="4304925"/>
            <a:ext cx="767700" cy="614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ja" sz="650">
                <a:solidFill>
                  <a:srgbClr val="252525"/>
                </a:solidFill>
              </a:rPr>
              <a:t>40,000,000</a:t>
            </a:r>
            <a:endParaRPr sz="700"/>
          </a:p>
        </p:txBody>
      </p:sp>
      <p:sp>
        <p:nvSpPr>
          <p:cNvPr id="189" name="Google Shape;189;p27"/>
          <p:cNvSpPr/>
          <p:nvPr/>
        </p:nvSpPr>
        <p:spPr>
          <a:xfrm>
            <a:off x="1814525" y="4304925"/>
            <a:ext cx="767700" cy="614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ja" sz="650">
                <a:solidFill>
                  <a:srgbClr val="252525"/>
                </a:solidFill>
              </a:rPr>
              <a:t>12</a:t>
            </a:r>
            <a:endParaRPr sz="650">
              <a:solidFill>
                <a:srgbClr val="252525"/>
              </a:solidFill>
            </a:endParaRPr>
          </a:p>
          <a:p>
            <a:pPr indent="0" lvl="0" marL="0" rtl="0" algn="ctr">
              <a:spcBef>
                <a:spcPts val="0"/>
              </a:spcBef>
              <a:spcAft>
                <a:spcPts val="0"/>
              </a:spcAft>
              <a:buNone/>
            </a:pPr>
            <a:r>
              <a:rPr lang="ja" sz="650">
                <a:solidFill>
                  <a:srgbClr val="252525"/>
                </a:solidFill>
              </a:rPr>
              <a:t>(12experiments/year)</a:t>
            </a:r>
            <a:endParaRPr sz="700"/>
          </a:p>
        </p:txBody>
      </p:sp>
      <p:sp>
        <p:nvSpPr>
          <p:cNvPr id="190" name="Google Shape;190;p27"/>
          <p:cNvSpPr/>
          <p:nvPr/>
        </p:nvSpPr>
        <p:spPr>
          <a:xfrm>
            <a:off x="5119175" y="4304925"/>
            <a:ext cx="767700" cy="614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ja" sz="600">
                <a:solidFill>
                  <a:srgbClr val="252525"/>
                </a:solidFill>
              </a:rPr>
              <a:t>1%</a:t>
            </a:r>
            <a:endParaRPr sz="600"/>
          </a:p>
        </p:txBody>
      </p:sp>
      <p:sp>
        <p:nvSpPr>
          <p:cNvPr id="191" name="Google Shape;191;p27"/>
          <p:cNvSpPr/>
          <p:nvPr/>
        </p:nvSpPr>
        <p:spPr>
          <a:xfrm>
            <a:off x="1528363" y="4535175"/>
            <a:ext cx="153600" cy="153600"/>
          </a:xfrm>
          <a:prstGeom prst="mathEqual">
            <a:avLst>
              <a:gd fmla="val 23520" name="adj1"/>
              <a:gd fmla="val 1176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7"/>
          <p:cNvSpPr/>
          <p:nvPr/>
        </p:nvSpPr>
        <p:spPr>
          <a:xfrm>
            <a:off x="5977000" y="4535175"/>
            <a:ext cx="153600" cy="153600"/>
          </a:xfrm>
          <a:prstGeom prst="mathMultiply">
            <a:avLst>
              <a:gd fmla="val 2352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7"/>
          <p:cNvSpPr/>
          <p:nvPr/>
        </p:nvSpPr>
        <p:spPr>
          <a:xfrm>
            <a:off x="6220725" y="4304925"/>
            <a:ext cx="767700" cy="614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ja" sz="600">
                <a:solidFill>
                  <a:srgbClr val="252525"/>
                </a:solidFill>
              </a:rPr>
              <a:t>1,000,000,000</a:t>
            </a:r>
            <a:endParaRPr sz="6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ja"/>
              <a:t>年間のダウンタイムのコストの計算</a:t>
            </a:r>
            <a:endParaRPr/>
          </a:p>
        </p:txBody>
      </p:sp>
      <p:sp>
        <p:nvSpPr>
          <p:cNvPr id="199" name="Google Shape;199;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ja"/>
              <a:t>潜在的なリターンの計算</a:t>
            </a:r>
            <a:endParaRPr/>
          </a:p>
        </p:txBody>
      </p:sp>
      <p:sp>
        <p:nvSpPr>
          <p:cNvPr id="200" name="Google Shape;200;p28"/>
          <p:cNvSpPr/>
          <p:nvPr/>
        </p:nvSpPr>
        <p:spPr>
          <a:xfrm>
            <a:off x="2762513" y="1688950"/>
            <a:ext cx="767700" cy="614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ja" sz="650">
                <a:solidFill>
                  <a:srgbClr val="252525"/>
                </a:solidFill>
              </a:rPr>
              <a:t>変更障害率</a:t>
            </a:r>
            <a:endParaRPr sz="700"/>
          </a:p>
        </p:txBody>
      </p:sp>
      <p:sp>
        <p:nvSpPr>
          <p:cNvPr id="201" name="Google Shape;201;p28"/>
          <p:cNvSpPr/>
          <p:nvPr/>
        </p:nvSpPr>
        <p:spPr>
          <a:xfrm>
            <a:off x="3864075" y="1688950"/>
            <a:ext cx="767700" cy="614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ja" sz="600">
                <a:solidFill>
                  <a:srgbClr val="252525"/>
                </a:solidFill>
              </a:rPr>
              <a:t>平均復元時間</a:t>
            </a:r>
            <a:endParaRPr sz="700">
              <a:solidFill>
                <a:srgbClr val="252525"/>
              </a:solidFill>
            </a:endParaRPr>
          </a:p>
        </p:txBody>
      </p:sp>
      <p:sp>
        <p:nvSpPr>
          <p:cNvPr id="202" name="Google Shape;202;p28"/>
          <p:cNvSpPr/>
          <p:nvPr/>
        </p:nvSpPr>
        <p:spPr>
          <a:xfrm>
            <a:off x="2518800" y="1947150"/>
            <a:ext cx="153600" cy="153600"/>
          </a:xfrm>
          <a:prstGeom prst="mathMultiply">
            <a:avLst>
              <a:gd fmla="val 2352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8"/>
          <p:cNvSpPr/>
          <p:nvPr/>
        </p:nvSpPr>
        <p:spPr>
          <a:xfrm>
            <a:off x="3620350" y="1919200"/>
            <a:ext cx="153600" cy="153600"/>
          </a:xfrm>
          <a:prstGeom prst="mathMultiply">
            <a:avLst>
              <a:gd fmla="val 2352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8"/>
          <p:cNvSpPr/>
          <p:nvPr/>
        </p:nvSpPr>
        <p:spPr>
          <a:xfrm>
            <a:off x="474550" y="1688950"/>
            <a:ext cx="767700" cy="614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ja" sz="650">
                <a:solidFill>
                  <a:srgbClr val="252525"/>
                </a:solidFill>
              </a:rPr>
              <a:t>年間の</a:t>
            </a:r>
            <a:endParaRPr sz="650">
              <a:solidFill>
                <a:srgbClr val="252525"/>
              </a:solidFill>
            </a:endParaRPr>
          </a:p>
          <a:p>
            <a:pPr indent="0" lvl="0" marL="0" rtl="0" algn="ctr">
              <a:spcBef>
                <a:spcPts val="0"/>
              </a:spcBef>
              <a:spcAft>
                <a:spcPts val="0"/>
              </a:spcAft>
              <a:buNone/>
            </a:pPr>
            <a:r>
              <a:rPr lang="ja" sz="650">
                <a:solidFill>
                  <a:srgbClr val="252525"/>
                </a:solidFill>
              </a:rPr>
              <a:t>ダウンタイム</a:t>
            </a:r>
            <a:endParaRPr sz="650">
              <a:solidFill>
                <a:srgbClr val="252525"/>
              </a:solidFill>
            </a:endParaRPr>
          </a:p>
          <a:p>
            <a:pPr indent="0" lvl="0" marL="0" rtl="0" algn="ctr">
              <a:spcBef>
                <a:spcPts val="0"/>
              </a:spcBef>
              <a:spcAft>
                <a:spcPts val="0"/>
              </a:spcAft>
              <a:buNone/>
            </a:pPr>
            <a:r>
              <a:rPr lang="ja" sz="650">
                <a:solidFill>
                  <a:srgbClr val="252525"/>
                </a:solidFill>
              </a:rPr>
              <a:t>コスト</a:t>
            </a:r>
            <a:endParaRPr sz="700"/>
          </a:p>
        </p:txBody>
      </p:sp>
      <p:sp>
        <p:nvSpPr>
          <p:cNvPr id="205" name="Google Shape;205;p28"/>
          <p:cNvSpPr/>
          <p:nvPr/>
        </p:nvSpPr>
        <p:spPr>
          <a:xfrm>
            <a:off x="1660975" y="1688950"/>
            <a:ext cx="767700" cy="614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ja" sz="650">
                <a:solidFill>
                  <a:srgbClr val="252525"/>
                </a:solidFill>
              </a:rPr>
              <a:t>デプロイ頻度</a:t>
            </a:r>
            <a:endParaRPr sz="700"/>
          </a:p>
        </p:txBody>
      </p:sp>
      <p:sp>
        <p:nvSpPr>
          <p:cNvPr id="206" name="Google Shape;206;p28"/>
          <p:cNvSpPr/>
          <p:nvPr/>
        </p:nvSpPr>
        <p:spPr>
          <a:xfrm>
            <a:off x="1374813" y="1919200"/>
            <a:ext cx="153600" cy="153600"/>
          </a:xfrm>
          <a:prstGeom prst="mathEqual">
            <a:avLst>
              <a:gd fmla="val 23520" name="adj1"/>
              <a:gd fmla="val 1176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8"/>
          <p:cNvSpPr/>
          <p:nvPr/>
        </p:nvSpPr>
        <p:spPr>
          <a:xfrm>
            <a:off x="4721900" y="1919200"/>
            <a:ext cx="153600" cy="153600"/>
          </a:xfrm>
          <a:prstGeom prst="mathMultiply">
            <a:avLst>
              <a:gd fmla="val 2352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8"/>
          <p:cNvSpPr/>
          <p:nvPr/>
        </p:nvSpPr>
        <p:spPr>
          <a:xfrm>
            <a:off x="4965625" y="1688950"/>
            <a:ext cx="767700" cy="614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ja" sz="600">
                <a:solidFill>
                  <a:srgbClr val="252525"/>
                </a:solidFill>
              </a:rPr>
              <a:t>停止コスト</a:t>
            </a:r>
            <a:endParaRPr sz="600"/>
          </a:p>
        </p:txBody>
      </p:sp>
      <p:sp>
        <p:nvSpPr>
          <p:cNvPr id="209" name="Google Shape;209;p28"/>
          <p:cNvSpPr/>
          <p:nvPr/>
        </p:nvSpPr>
        <p:spPr>
          <a:xfrm>
            <a:off x="2762513" y="2818425"/>
            <a:ext cx="767700" cy="614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ja" sz="650">
                <a:solidFill>
                  <a:srgbClr val="252525"/>
                </a:solidFill>
              </a:rPr>
              <a:t>7.5%</a:t>
            </a:r>
            <a:endParaRPr sz="650">
              <a:solidFill>
                <a:srgbClr val="252525"/>
              </a:solidFill>
            </a:endParaRPr>
          </a:p>
        </p:txBody>
      </p:sp>
      <p:sp>
        <p:nvSpPr>
          <p:cNvPr id="210" name="Google Shape;210;p28"/>
          <p:cNvSpPr/>
          <p:nvPr/>
        </p:nvSpPr>
        <p:spPr>
          <a:xfrm>
            <a:off x="3864075" y="2818425"/>
            <a:ext cx="767700" cy="614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ja" sz="600">
                <a:solidFill>
                  <a:srgbClr val="252525"/>
                </a:solidFill>
              </a:rPr>
              <a:t>4 hour</a:t>
            </a:r>
            <a:endParaRPr sz="700">
              <a:solidFill>
                <a:srgbClr val="252525"/>
              </a:solidFill>
            </a:endParaRPr>
          </a:p>
        </p:txBody>
      </p:sp>
      <p:sp>
        <p:nvSpPr>
          <p:cNvPr id="211" name="Google Shape;211;p28"/>
          <p:cNvSpPr/>
          <p:nvPr/>
        </p:nvSpPr>
        <p:spPr>
          <a:xfrm>
            <a:off x="2518800" y="3076625"/>
            <a:ext cx="153600" cy="153600"/>
          </a:xfrm>
          <a:prstGeom prst="mathMultiply">
            <a:avLst>
              <a:gd fmla="val 2352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8"/>
          <p:cNvSpPr/>
          <p:nvPr/>
        </p:nvSpPr>
        <p:spPr>
          <a:xfrm>
            <a:off x="3620350" y="3048675"/>
            <a:ext cx="153600" cy="153600"/>
          </a:xfrm>
          <a:prstGeom prst="mathMultiply">
            <a:avLst>
              <a:gd fmla="val 2352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8"/>
          <p:cNvSpPr/>
          <p:nvPr/>
        </p:nvSpPr>
        <p:spPr>
          <a:xfrm>
            <a:off x="4721900" y="3048675"/>
            <a:ext cx="153600" cy="153600"/>
          </a:xfrm>
          <a:prstGeom prst="mathMultiply">
            <a:avLst>
              <a:gd fmla="val 2352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8"/>
          <p:cNvSpPr/>
          <p:nvPr/>
        </p:nvSpPr>
        <p:spPr>
          <a:xfrm>
            <a:off x="474550" y="2818425"/>
            <a:ext cx="767700" cy="614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ja" sz="650">
                <a:solidFill>
                  <a:srgbClr val="252525"/>
                </a:solidFill>
              </a:rPr>
              <a:t>300,000,000</a:t>
            </a:r>
            <a:endParaRPr sz="700"/>
          </a:p>
        </p:txBody>
      </p:sp>
      <p:sp>
        <p:nvSpPr>
          <p:cNvPr id="215" name="Google Shape;215;p28"/>
          <p:cNvSpPr/>
          <p:nvPr/>
        </p:nvSpPr>
        <p:spPr>
          <a:xfrm>
            <a:off x="1660975" y="2818425"/>
            <a:ext cx="767700" cy="614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ja" sz="650">
                <a:solidFill>
                  <a:srgbClr val="252525"/>
                </a:solidFill>
              </a:rPr>
              <a:t>200</a:t>
            </a:r>
            <a:endParaRPr sz="650">
              <a:solidFill>
                <a:srgbClr val="252525"/>
              </a:solidFill>
            </a:endParaRPr>
          </a:p>
          <a:p>
            <a:pPr indent="0" lvl="0" marL="0" rtl="0" algn="ctr">
              <a:spcBef>
                <a:spcPts val="0"/>
              </a:spcBef>
              <a:spcAft>
                <a:spcPts val="0"/>
              </a:spcAft>
              <a:buNone/>
            </a:pPr>
            <a:r>
              <a:rPr lang="ja" sz="650">
                <a:solidFill>
                  <a:srgbClr val="252525"/>
                </a:solidFill>
              </a:rPr>
              <a:t>(200 deploy/year)</a:t>
            </a:r>
            <a:endParaRPr sz="700"/>
          </a:p>
        </p:txBody>
      </p:sp>
      <p:sp>
        <p:nvSpPr>
          <p:cNvPr id="216" name="Google Shape;216;p28"/>
          <p:cNvSpPr/>
          <p:nvPr/>
        </p:nvSpPr>
        <p:spPr>
          <a:xfrm>
            <a:off x="4965625" y="2818425"/>
            <a:ext cx="767700" cy="614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ja" sz="600">
                <a:solidFill>
                  <a:srgbClr val="252525"/>
                </a:solidFill>
              </a:rPr>
              <a:t>5,000,000</a:t>
            </a:r>
            <a:endParaRPr sz="600"/>
          </a:p>
        </p:txBody>
      </p:sp>
      <p:sp>
        <p:nvSpPr>
          <p:cNvPr id="217" name="Google Shape;217;p28"/>
          <p:cNvSpPr/>
          <p:nvPr/>
        </p:nvSpPr>
        <p:spPr>
          <a:xfrm>
            <a:off x="1374813" y="3048675"/>
            <a:ext cx="153600" cy="153600"/>
          </a:xfrm>
          <a:prstGeom prst="mathEqual">
            <a:avLst>
              <a:gd fmla="val 23520" name="adj1"/>
              <a:gd fmla="val 1176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ja"/>
              <a:t>すべてを足す</a:t>
            </a:r>
            <a:endParaRPr/>
          </a:p>
        </p:txBody>
      </p:sp>
      <p:sp>
        <p:nvSpPr>
          <p:cNvPr id="223" name="Google Shape;223;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ja"/>
              <a:t>潜在的なリターンの計算</a:t>
            </a:r>
            <a:endParaRPr/>
          </a:p>
        </p:txBody>
      </p:sp>
      <p:sp>
        <p:nvSpPr>
          <p:cNvPr id="224" name="Google Shape;224;p29"/>
          <p:cNvSpPr/>
          <p:nvPr/>
        </p:nvSpPr>
        <p:spPr>
          <a:xfrm>
            <a:off x="2762513" y="1688950"/>
            <a:ext cx="767700" cy="614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ja" sz="650">
                <a:solidFill>
                  <a:srgbClr val="252525"/>
                </a:solidFill>
              </a:rPr>
              <a:t>再投資による潜在的な付加価値</a:t>
            </a:r>
            <a:endParaRPr sz="650">
              <a:solidFill>
                <a:srgbClr val="252525"/>
              </a:solidFill>
            </a:endParaRPr>
          </a:p>
        </p:txBody>
      </p:sp>
      <p:sp>
        <p:nvSpPr>
          <p:cNvPr id="225" name="Google Shape;225;p29"/>
          <p:cNvSpPr/>
          <p:nvPr/>
        </p:nvSpPr>
        <p:spPr>
          <a:xfrm>
            <a:off x="3864075" y="1688950"/>
            <a:ext cx="767700" cy="614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ja" sz="650">
                <a:solidFill>
                  <a:srgbClr val="252525"/>
                </a:solidFill>
              </a:rPr>
              <a:t>年間の</a:t>
            </a:r>
            <a:endParaRPr sz="650">
              <a:solidFill>
                <a:srgbClr val="252525"/>
              </a:solidFill>
            </a:endParaRPr>
          </a:p>
          <a:p>
            <a:pPr indent="0" lvl="0" marL="0" rtl="0" algn="ctr">
              <a:spcBef>
                <a:spcPts val="0"/>
              </a:spcBef>
              <a:spcAft>
                <a:spcPts val="0"/>
              </a:spcAft>
              <a:buClr>
                <a:schemeClr val="dk1"/>
              </a:buClr>
              <a:buSzPts val="1100"/>
              <a:buFont typeface="Arial"/>
              <a:buNone/>
            </a:pPr>
            <a:r>
              <a:rPr lang="ja" sz="650">
                <a:solidFill>
                  <a:srgbClr val="252525"/>
                </a:solidFill>
              </a:rPr>
              <a:t>ダウンタイム</a:t>
            </a:r>
            <a:endParaRPr sz="650">
              <a:solidFill>
                <a:srgbClr val="252525"/>
              </a:solidFill>
            </a:endParaRPr>
          </a:p>
          <a:p>
            <a:pPr indent="0" lvl="0" marL="0" rtl="0" algn="ctr">
              <a:spcBef>
                <a:spcPts val="0"/>
              </a:spcBef>
              <a:spcAft>
                <a:spcPts val="0"/>
              </a:spcAft>
              <a:buClr>
                <a:schemeClr val="dk1"/>
              </a:buClr>
              <a:buSzPts val="1100"/>
              <a:buFont typeface="Arial"/>
              <a:buNone/>
            </a:pPr>
            <a:r>
              <a:rPr lang="ja" sz="650">
                <a:solidFill>
                  <a:srgbClr val="252525"/>
                </a:solidFill>
              </a:rPr>
              <a:t>コスト</a:t>
            </a:r>
            <a:endParaRPr sz="600">
              <a:solidFill>
                <a:srgbClr val="252525"/>
              </a:solidFill>
            </a:endParaRPr>
          </a:p>
        </p:txBody>
      </p:sp>
      <p:sp>
        <p:nvSpPr>
          <p:cNvPr id="226" name="Google Shape;226;p29"/>
          <p:cNvSpPr/>
          <p:nvPr/>
        </p:nvSpPr>
        <p:spPr>
          <a:xfrm>
            <a:off x="474550" y="1688950"/>
            <a:ext cx="767700" cy="614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ja" sz="650">
                <a:solidFill>
                  <a:srgbClr val="252525"/>
                </a:solidFill>
              </a:rPr>
              <a:t>年間の</a:t>
            </a:r>
            <a:endParaRPr sz="650">
              <a:solidFill>
                <a:srgbClr val="252525"/>
              </a:solidFill>
            </a:endParaRPr>
          </a:p>
          <a:p>
            <a:pPr indent="0" lvl="0" marL="0" rtl="0" algn="ctr">
              <a:spcBef>
                <a:spcPts val="0"/>
              </a:spcBef>
              <a:spcAft>
                <a:spcPts val="0"/>
              </a:spcAft>
              <a:buNone/>
            </a:pPr>
            <a:r>
              <a:rPr lang="ja" sz="650">
                <a:solidFill>
                  <a:srgbClr val="252525"/>
                </a:solidFill>
              </a:rPr>
              <a:t>ダウンタイム</a:t>
            </a:r>
            <a:endParaRPr sz="650">
              <a:solidFill>
                <a:srgbClr val="252525"/>
              </a:solidFill>
            </a:endParaRPr>
          </a:p>
          <a:p>
            <a:pPr indent="0" lvl="0" marL="0" rtl="0" algn="ctr">
              <a:spcBef>
                <a:spcPts val="0"/>
              </a:spcBef>
              <a:spcAft>
                <a:spcPts val="0"/>
              </a:spcAft>
              <a:buNone/>
            </a:pPr>
            <a:r>
              <a:rPr lang="ja" sz="650">
                <a:solidFill>
                  <a:srgbClr val="252525"/>
                </a:solidFill>
              </a:rPr>
              <a:t>コスト</a:t>
            </a:r>
            <a:endParaRPr sz="700"/>
          </a:p>
        </p:txBody>
      </p:sp>
      <p:sp>
        <p:nvSpPr>
          <p:cNvPr id="227" name="Google Shape;227;p29"/>
          <p:cNvSpPr/>
          <p:nvPr/>
        </p:nvSpPr>
        <p:spPr>
          <a:xfrm>
            <a:off x="1660975" y="1688950"/>
            <a:ext cx="767700" cy="614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ja" sz="650">
                <a:solidFill>
                  <a:srgbClr val="252525"/>
                </a:solidFill>
              </a:rPr>
              <a:t>年間で回避される不必要な再作業のコスト</a:t>
            </a:r>
            <a:endParaRPr sz="650">
              <a:solidFill>
                <a:srgbClr val="252525"/>
              </a:solidFill>
            </a:endParaRPr>
          </a:p>
        </p:txBody>
      </p:sp>
      <p:sp>
        <p:nvSpPr>
          <p:cNvPr id="228" name="Google Shape;228;p29"/>
          <p:cNvSpPr/>
          <p:nvPr/>
        </p:nvSpPr>
        <p:spPr>
          <a:xfrm>
            <a:off x="1374813" y="1919200"/>
            <a:ext cx="153600" cy="153600"/>
          </a:xfrm>
          <a:prstGeom prst="mathEqual">
            <a:avLst>
              <a:gd fmla="val 23520" name="adj1"/>
              <a:gd fmla="val 1176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9"/>
          <p:cNvSpPr/>
          <p:nvPr/>
        </p:nvSpPr>
        <p:spPr>
          <a:xfrm>
            <a:off x="2762513" y="2818425"/>
            <a:ext cx="767700" cy="614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ja" sz="650">
                <a:solidFill>
                  <a:srgbClr val="252525"/>
                </a:solidFill>
              </a:rPr>
              <a:t>800000</a:t>
            </a:r>
            <a:endParaRPr sz="650">
              <a:solidFill>
                <a:srgbClr val="252525"/>
              </a:solidFill>
            </a:endParaRPr>
          </a:p>
        </p:txBody>
      </p:sp>
      <p:sp>
        <p:nvSpPr>
          <p:cNvPr id="230" name="Google Shape;230;p29"/>
          <p:cNvSpPr/>
          <p:nvPr/>
        </p:nvSpPr>
        <p:spPr>
          <a:xfrm>
            <a:off x="3864075" y="2818425"/>
            <a:ext cx="767700" cy="614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ja" sz="600">
                <a:solidFill>
                  <a:srgbClr val="252525"/>
                </a:solidFill>
              </a:rPr>
              <a:t>300000000</a:t>
            </a:r>
            <a:endParaRPr sz="700">
              <a:solidFill>
                <a:srgbClr val="252525"/>
              </a:solidFill>
            </a:endParaRPr>
          </a:p>
        </p:txBody>
      </p:sp>
      <p:sp>
        <p:nvSpPr>
          <p:cNvPr id="231" name="Google Shape;231;p29"/>
          <p:cNvSpPr/>
          <p:nvPr/>
        </p:nvSpPr>
        <p:spPr>
          <a:xfrm>
            <a:off x="474550" y="2818425"/>
            <a:ext cx="767700" cy="614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ja" sz="650">
                <a:solidFill>
                  <a:srgbClr val="252525"/>
                </a:solidFill>
              </a:rPr>
              <a:t>308,000,000</a:t>
            </a:r>
            <a:endParaRPr sz="700"/>
          </a:p>
        </p:txBody>
      </p:sp>
      <p:sp>
        <p:nvSpPr>
          <p:cNvPr id="232" name="Google Shape;232;p29"/>
          <p:cNvSpPr/>
          <p:nvPr/>
        </p:nvSpPr>
        <p:spPr>
          <a:xfrm>
            <a:off x="1660975" y="2818425"/>
            <a:ext cx="767700" cy="614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ja" sz="650">
                <a:solidFill>
                  <a:srgbClr val="252525"/>
                </a:solidFill>
              </a:rPr>
              <a:t>7200000</a:t>
            </a:r>
            <a:endParaRPr sz="700"/>
          </a:p>
        </p:txBody>
      </p:sp>
      <p:sp>
        <p:nvSpPr>
          <p:cNvPr id="233" name="Google Shape;233;p29"/>
          <p:cNvSpPr/>
          <p:nvPr/>
        </p:nvSpPr>
        <p:spPr>
          <a:xfrm>
            <a:off x="1374813" y="3048675"/>
            <a:ext cx="153600" cy="153600"/>
          </a:xfrm>
          <a:prstGeom prst="mathEqual">
            <a:avLst>
              <a:gd fmla="val 23520" name="adj1"/>
              <a:gd fmla="val 1176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9"/>
          <p:cNvSpPr/>
          <p:nvPr/>
        </p:nvSpPr>
        <p:spPr>
          <a:xfrm>
            <a:off x="2533050" y="1991375"/>
            <a:ext cx="125100" cy="111600"/>
          </a:xfrm>
          <a:prstGeom prst="mathPlus">
            <a:avLst>
              <a:gd fmla="val 2352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5" name="Google Shape;235;p29"/>
          <p:cNvSpPr/>
          <p:nvPr/>
        </p:nvSpPr>
        <p:spPr>
          <a:xfrm>
            <a:off x="3634600" y="1991375"/>
            <a:ext cx="125100" cy="111600"/>
          </a:xfrm>
          <a:prstGeom prst="mathPlus">
            <a:avLst>
              <a:gd fmla="val 2352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6" name="Google Shape;236;p29"/>
          <p:cNvSpPr/>
          <p:nvPr/>
        </p:nvSpPr>
        <p:spPr>
          <a:xfrm>
            <a:off x="2533050" y="3090675"/>
            <a:ext cx="125100" cy="111600"/>
          </a:xfrm>
          <a:prstGeom prst="mathPlus">
            <a:avLst>
              <a:gd fmla="val 2352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7" name="Google Shape;237;p29"/>
          <p:cNvSpPr/>
          <p:nvPr/>
        </p:nvSpPr>
        <p:spPr>
          <a:xfrm>
            <a:off x="3634600" y="3076625"/>
            <a:ext cx="125100" cy="111600"/>
          </a:xfrm>
          <a:prstGeom prst="mathPlus">
            <a:avLst>
              <a:gd fmla="val 2352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ja"/>
              <a:t>投資額の計算</a:t>
            </a:r>
            <a:endParaRPr/>
          </a:p>
        </p:txBody>
      </p:sp>
      <p:sp>
        <p:nvSpPr>
          <p:cNvPr id="243" name="Google Shape;243;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a:t>ROIの</a:t>
            </a:r>
            <a:r>
              <a:rPr lang="ja"/>
              <a:t>計算</a:t>
            </a:r>
            <a:endParaRPr/>
          </a:p>
        </p:txBody>
      </p:sp>
      <p:sp>
        <p:nvSpPr>
          <p:cNvPr id="244" name="Google Shape;244;p30"/>
          <p:cNvSpPr/>
          <p:nvPr/>
        </p:nvSpPr>
        <p:spPr>
          <a:xfrm>
            <a:off x="2762513" y="1688950"/>
            <a:ext cx="767700" cy="614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ja" sz="650">
                <a:solidFill>
                  <a:srgbClr val="252525"/>
                </a:solidFill>
              </a:rPr>
              <a:t>システム費用</a:t>
            </a:r>
            <a:endParaRPr sz="650">
              <a:solidFill>
                <a:srgbClr val="252525"/>
              </a:solidFill>
            </a:endParaRPr>
          </a:p>
        </p:txBody>
      </p:sp>
      <p:sp>
        <p:nvSpPr>
          <p:cNvPr id="245" name="Google Shape;245;p30"/>
          <p:cNvSpPr/>
          <p:nvPr/>
        </p:nvSpPr>
        <p:spPr>
          <a:xfrm>
            <a:off x="3864075" y="1688950"/>
            <a:ext cx="767700" cy="614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ja" sz="650">
                <a:solidFill>
                  <a:srgbClr val="252525"/>
                </a:solidFill>
              </a:rPr>
              <a:t>開発チームの</a:t>
            </a:r>
            <a:endParaRPr sz="650">
              <a:solidFill>
                <a:srgbClr val="252525"/>
              </a:solidFill>
            </a:endParaRPr>
          </a:p>
          <a:p>
            <a:pPr indent="0" lvl="0" marL="0" rtl="0" algn="ctr">
              <a:spcBef>
                <a:spcPts val="0"/>
              </a:spcBef>
              <a:spcAft>
                <a:spcPts val="0"/>
              </a:spcAft>
              <a:buNone/>
            </a:pPr>
            <a:r>
              <a:rPr lang="ja" sz="650">
                <a:solidFill>
                  <a:srgbClr val="252525"/>
                </a:solidFill>
              </a:rPr>
              <a:t>習得運用コスト</a:t>
            </a:r>
            <a:endParaRPr sz="600">
              <a:solidFill>
                <a:srgbClr val="252525"/>
              </a:solidFill>
            </a:endParaRPr>
          </a:p>
        </p:txBody>
      </p:sp>
      <p:sp>
        <p:nvSpPr>
          <p:cNvPr id="246" name="Google Shape;246;p30"/>
          <p:cNvSpPr/>
          <p:nvPr/>
        </p:nvSpPr>
        <p:spPr>
          <a:xfrm>
            <a:off x="474550" y="1688950"/>
            <a:ext cx="767700" cy="614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ja" sz="650">
                <a:solidFill>
                  <a:srgbClr val="252525"/>
                </a:solidFill>
              </a:rPr>
              <a:t>年間の</a:t>
            </a:r>
            <a:endParaRPr sz="650">
              <a:solidFill>
                <a:srgbClr val="252525"/>
              </a:solidFill>
            </a:endParaRPr>
          </a:p>
          <a:p>
            <a:pPr indent="0" lvl="0" marL="0" rtl="0" algn="ctr">
              <a:spcBef>
                <a:spcPts val="0"/>
              </a:spcBef>
              <a:spcAft>
                <a:spcPts val="0"/>
              </a:spcAft>
              <a:buNone/>
            </a:pPr>
            <a:r>
              <a:rPr lang="ja" sz="650">
                <a:solidFill>
                  <a:srgbClr val="252525"/>
                </a:solidFill>
              </a:rPr>
              <a:t>投資額</a:t>
            </a:r>
            <a:endParaRPr sz="700"/>
          </a:p>
        </p:txBody>
      </p:sp>
      <p:sp>
        <p:nvSpPr>
          <p:cNvPr id="247" name="Google Shape;247;p30"/>
          <p:cNvSpPr/>
          <p:nvPr/>
        </p:nvSpPr>
        <p:spPr>
          <a:xfrm>
            <a:off x="1660975" y="1688950"/>
            <a:ext cx="767700" cy="614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ja" sz="650">
                <a:solidFill>
                  <a:srgbClr val="252525"/>
                </a:solidFill>
              </a:rPr>
              <a:t>開発生産性の</a:t>
            </a:r>
            <a:endParaRPr sz="650">
              <a:solidFill>
                <a:srgbClr val="252525"/>
              </a:solidFill>
            </a:endParaRPr>
          </a:p>
          <a:p>
            <a:pPr indent="0" lvl="0" marL="0" rtl="0" algn="ctr">
              <a:spcBef>
                <a:spcPts val="0"/>
              </a:spcBef>
              <a:spcAft>
                <a:spcPts val="0"/>
              </a:spcAft>
              <a:buNone/>
            </a:pPr>
            <a:r>
              <a:rPr lang="ja" sz="650">
                <a:solidFill>
                  <a:srgbClr val="252525"/>
                </a:solidFill>
              </a:rPr>
              <a:t>取り組みに使う</a:t>
            </a:r>
            <a:endParaRPr sz="650">
              <a:solidFill>
                <a:srgbClr val="252525"/>
              </a:solidFill>
            </a:endParaRPr>
          </a:p>
          <a:p>
            <a:pPr indent="0" lvl="0" marL="0" rtl="0" algn="ctr">
              <a:spcBef>
                <a:spcPts val="0"/>
              </a:spcBef>
              <a:spcAft>
                <a:spcPts val="0"/>
              </a:spcAft>
              <a:buNone/>
            </a:pPr>
            <a:r>
              <a:rPr lang="ja" sz="650">
                <a:solidFill>
                  <a:srgbClr val="252525"/>
                </a:solidFill>
              </a:rPr>
              <a:t>人件費</a:t>
            </a:r>
            <a:endParaRPr sz="650">
              <a:solidFill>
                <a:srgbClr val="252525"/>
              </a:solidFill>
            </a:endParaRPr>
          </a:p>
        </p:txBody>
      </p:sp>
      <p:sp>
        <p:nvSpPr>
          <p:cNvPr id="248" name="Google Shape;248;p30"/>
          <p:cNvSpPr/>
          <p:nvPr/>
        </p:nvSpPr>
        <p:spPr>
          <a:xfrm>
            <a:off x="1374813" y="1919200"/>
            <a:ext cx="153600" cy="153600"/>
          </a:xfrm>
          <a:prstGeom prst="mathEqual">
            <a:avLst>
              <a:gd fmla="val 23520" name="adj1"/>
              <a:gd fmla="val 1176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30"/>
          <p:cNvSpPr/>
          <p:nvPr/>
        </p:nvSpPr>
        <p:spPr>
          <a:xfrm>
            <a:off x="2762513" y="2818425"/>
            <a:ext cx="767700" cy="614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ja" sz="650">
                <a:solidFill>
                  <a:srgbClr val="252525"/>
                </a:solidFill>
              </a:rPr>
              <a:t>500000</a:t>
            </a:r>
            <a:endParaRPr sz="650">
              <a:solidFill>
                <a:srgbClr val="252525"/>
              </a:solidFill>
            </a:endParaRPr>
          </a:p>
        </p:txBody>
      </p:sp>
      <p:sp>
        <p:nvSpPr>
          <p:cNvPr id="250" name="Google Shape;250;p30"/>
          <p:cNvSpPr/>
          <p:nvPr/>
        </p:nvSpPr>
        <p:spPr>
          <a:xfrm>
            <a:off x="3864075" y="2818425"/>
            <a:ext cx="767700" cy="614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ja" sz="600">
                <a:solidFill>
                  <a:srgbClr val="252525"/>
                </a:solidFill>
              </a:rPr>
              <a:t>500000</a:t>
            </a:r>
            <a:endParaRPr sz="700">
              <a:solidFill>
                <a:srgbClr val="252525"/>
              </a:solidFill>
            </a:endParaRPr>
          </a:p>
        </p:txBody>
      </p:sp>
      <p:sp>
        <p:nvSpPr>
          <p:cNvPr id="251" name="Google Shape;251;p30"/>
          <p:cNvSpPr/>
          <p:nvPr/>
        </p:nvSpPr>
        <p:spPr>
          <a:xfrm>
            <a:off x="474550" y="2818425"/>
            <a:ext cx="767700" cy="614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ja" sz="650">
                <a:solidFill>
                  <a:srgbClr val="252525"/>
                </a:solidFill>
              </a:rPr>
              <a:t>4,000,000</a:t>
            </a:r>
            <a:endParaRPr sz="700"/>
          </a:p>
        </p:txBody>
      </p:sp>
      <p:sp>
        <p:nvSpPr>
          <p:cNvPr id="252" name="Google Shape;252;p30"/>
          <p:cNvSpPr/>
          <p:nvPr/>
        </p:nvSpPr>
        <p:spPr>
          <a:xfrm>
            <a:off x="1660975" y="2818425"/>
            <a:ext cx="767700" cy="614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ja" sz="650">
                <a:solidFill>
                  <a:srgbClr val="252525"/>
                </a:solidFill>
              </a:rPr>
              <a:t>3000000</a:t>
            </a:r>
            <a:endParaRPr sz="700"/>
          </a:p>
        </p:txBody>
      </p:sp>
      <p:sp>
        <p:nvSpPr>
          <p:cNvPr id="253" name="Google Shape;253;p30"/>
          <p:cNvSpPr/>
          <p:nvPr/>
        </p:nvSpPr>
        <p:spPr>
          <a:xfrm>
            <a:off x="1374813" y="3048675"/>
            <a:ext cx="153600" cy="153600"/>
          </a:xfrm>
          <a:prstGeom prst="mathEqual">
            <a:avLst>
              <a:gd fmla="val 23520" name="adj1"/>
              <a:gd fmla="val 1176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30"/>
          <p:cNvSpPr/>
          <p:nvPr/>
        </p:nvSpPr>
        <p:spPr>
          <a:xfrm>
            <a:off x="2518800" y="1919200"/>
            <a:ext cx="153600" cy="153600"/>
          </a:xfrm>
          <a:prstGeom prst="mathPlus">
            <a:avLst>
              <a:gd fmla="val 2352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5" name="Google Shape;255;p30"/>
          <p:cNvSpPr/>
          <p:nvPr/>
        </p:nvSpPr>
        <p:spPr>
          <a:xfrm>
            <a:off x="3620350" y="1919200"/>
            <a:ext cx="153600" cy="153600"/>
          </a:xfrm>
          <a:prstGeom prst="mathPlus">
            <a:avLst>
              <a:gd fmla="val 2352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6" name="Google Shape;256;p30"/>
          <p:cNvSpPr/>
          <p:nvPr/>
        </p:nvSpPr>
        <p:spPr>
          <a:xfrm>
            <a:off x="3620350" y="3076625"/>
            <a:ext cx="153600" cy="153600"/>
          </a:xfrm>
          <a:prstGeom prst="mathPlus">
            <a:avLst>
              <a:gd fmla="val 2352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7" name="Google Shape;257;p30"/>
          <p:cNvSpPr/>
          <p:nvPr/>
        </p:nvSpPr>
        <p:spPr>
          <a:xfrm>
            <a:off x="2518800" y="3076625"/>
            <a:ext cx="153600" cy="153600"/>
          </a:xfrm>
          <a:prstGeom prst="mathPlus">
            <a:avLst>
              <a:gd fmla="val 2352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31"/>
          <p:cNvSpPr txBox="1"/>
          <p:nvPr>
            <p:ph idx="1" type="body"/>
          </p:nvPr>
        </p:nvSpPr>
        <p:spPr>
          <a:xfrm>
            <a:off x="311700" y="1145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ja"/>
              <a:t>投資額の計算</a:t>
            </a:r>
            <a:endParaRPr/>
          </a:p>
        </p:txBody>
      </p:sp>
      <p:sp>
        <p:nvSpPr>
          <p:cNvPr id="263" name="Google Shape;263;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a:t>ROIの計算</a:t>
            </a:r>
            <a:endParaRPr/>
          </a:p>
        </p:txBody>
      </p:sp>
      <p:sp>
        <p:nvSpPr>
          <p:cNvPr id="264" name="Google Shape;264;p31"/>
          <p:cNvSpPr/>
          <p:nvPr/>
        </p:nvSpPr>
        <p:spPr>
          <a:xfrm>
            <a:off x="2762513" y="1688950"/>
            <a:ext cx="767700" cy="614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ja" sz="650">
                <a:solidFill>
                  <a:srgbClr val="252525"/>
                </a:solidFill>
              </a:rPr>
              <a:t>投資額</a:t>
            </a:r>
            <a:endParaRPr sz="650">
              <a:solidFill>
                <a:srgbClr val="252525"/>
              </a:solidFill>
            </a:endParaRPr>
          </a:p>
        </p:txBody>
      </p:sp>
      <p:sp>
        <p:nvSpPr>
          <p:cNvPr id="265" name="Google Shape;265;p31"/>
          <p:cNvSpPr/>
          <p:nvPr/>
        </p:nvSpPr>
        <p:spPr>
          <a:xfrm>
            <a:off x="3864075" y="1688950"/>
            <a:ext cx="767700" cy="614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ja" sz="650">
                <a:solidFill>
                  <a:srgbClr val="252525"/>
                </a:solidFill>
              </a:rPr>
              <a:t>投資額</a:t>
            </a:r>
            <a:endParaRPr sz="600">
              <a:solidFill>
                <a:srgbClr val="252525"/>
              </a:solidFill>
            </a:endParaRPr>
          </a:p>
        </p:txBody>
      </p:sp>
      <p:sp>
        <p:nvSpPr>
          <p:cNvPr id="266" name="Google Shape;266;p31"/>
          <p:cNvSpPr/>
          <p:nvPr/>
        </p:nvSpPr>
        <p:spPr>
          <a:xfrm>
            <a:off x="474550" y="1688950"/>
            <a:ext cx="767700" cy="614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ja" sz="650">
                <a:solidFill>
                  <a:srgbClr val="252525"/>
                </a:solidFill>
              </a:rPr>
              <a:t>ROI</a:t>
            </a:r>
            <a:endParaRPr sz="700"/>
          </a:p>
        </p:txBody>
      </p:sp>
      <p:sp>
        <p:nvSpPr>
          <p:cNvPr id="267" name="Google Shape;267;p31"/>
          <p:cNvSpPr/>
          <p:nvPr/>
        </p:nvSpPr>
        <p:spPr>
          <a:xfrm>
            <a:off x="1660975" y="1688950"/>
            <a:ext cx="767700" cy="614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ja" sz="650">
                <a:solidFill>
                  <a:srgbClr val="252525"/>
                </a:solidFill>
              </a:rPr>
              <a:t>リターン</a:t>
            </a:r>
            <a:endParaRPr sz="650">
              <a:solidFill>
                <a:srgbClr val="252525"/>
              </a:solidFill>
            </a:endParaRPr>
          </a:p>
        </p:txBody>
      </p:sp>
      <p:sp>
        <p:nvSpPr>
          <p:cNvPr id="268" name="Google Shape;268;p31"/>
          <p:cNvSpPr/>
          <p:nvPr/>
        </p:nvSpPr>
        <p:spPr>
          <a:xfrm>
            <a:off x="1374813" y="1919200"/>
            <a:ext cx="153600" cy="153600"/>
          </a:xfrm>
          <a:prstGeom prst="mathEqual">
            <a:avLst>
              <a:gd fmla="val 23520" name="adj1"/>
              <a:gd fmla="val 1176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31"/>
          <p:cNvSpPr/>
          <p:nvPr/>
        </p:nvSpPr>
        <p:spPr>
          <a:xfrm>
            <a:off x="2543850" y="1919200"/>
            <a:ext cx="103500" cy="153600"/>
          </a:xfrm>
          <a:prstGeom prst="mathMinus">
            <a:avLst>
              <a:gd fmla="val 2352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31"/>
          <p:cNvSpPr/>
          <p:nvPr/>
        </p:nvSpPr>
        <p:spPr>
          <a:xfrm>
            <a:off x="3620350" y="1919200"/>
            <a:ext cx="153600" cy="153600"/>
          </a:xfrm>
          <a:prstGeom prst="mathDivide">
            <a:avLst>
              <a:gd fmla="val 23520" name="adj1"/>
              <a:gd fmla="val 5880" name="adj2"/>
              <a:gd fmla="val 1176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31"/>
          <p:cNvSpPr/>
          <p:nvPr/>
        </p:nvSpPr>
        <p:spPr>
          <a:xfrm>
            <a:off x="2762513" y="2805600"/>
            <a:ext cx="767700" cy="614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ja" sz="650">
                <a:solidFill>
                  <a:srgbClr val="252525"/>
                </a:solidFill>
              </a:rPr>
              <a:t>5,000,000</a:t>
            </a:r>
            <a:endParaRPr sz="650">
              <a:solidFill>
                <a:srgbClr val="252525"/>
              </a:solidFill>
            </a:endParaRPr>
          </a:p>
        </p:txBody>
      </p:sp>
      <p:sp>
        <p:nvSpPr>
          <p:cNvPr id="272" name="Google Shape;272;p31"/>
          <p:cNvSpPr/>
          <p:nvPr/>
        </p:nvSpPr>
        <p:spPr>
          <a:xfrm>
            <a:off x="3864075" y="2805600"/>
            <a:ext cx="767700" cy="614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ja" sz="650">
                <a:solidFill>
                  <a:srgbClr val="252525"/>
                </a:solidFill>
              </a:rPr>
              <a:t>5,000,000</a:t>
            </a:r>
            <a:endParaRPr sz="650">
              <a:solidFill>
                <a:srgbClr val="252525"/>
              </a:solidFill>
            </a:endParaRPr>
          </a:p>
        </p:txBody>
      </p:sp>
      <p:sp>
        <p:nvSpPr>
          <p:cNvPr id="273" name="Google Shape;273;p31"/>
          <p:cNvSpPr/>
          <p:nvPr/>
        </p:nvSpPr>
        <p:spPr>
          <a:xfrm>
            <a:off x="474550" y="2805600"/>
            <a:ext cx="767700" cy="614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ja" sz="650">
                <a:solidFill>
                  <a:srgbClr val="252525"/>
                </a:solidFill>
              </a:rPr>
              <a:t>76</a:t>
            </a:r>
            <a:endParaRPr sz="700"/>
          </a:p>
        </p:txBody>
      </p:sp>
      <p:sp>
        <p:nvSpPr>
          <p:cNvPr id="274" name="Google Shape;274;p31"/>
          <p:cNvSpPr/>
          <p:nvPr/>
        </p:nvSpPr>
        <p:spPr>
          <a:xfrm>
            <a:off x="1660975" y="2805600"/>
            <a:ext cx="767700" cy="614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ja" sz="650">
                <a:solidFill>
                  <a:srgbClr val="252525"/>
                </a:solidFill>
              </a:rPr>
              <a:t>308,000,000</a:t>
            </a:r>
            <a:endParaRPr sz="650">
              <a:solidFill>
                <a:srgbClr val="252525"/>
              </a:solidFill>
            </a:endParaRPr>
          </a:p>
        </p:txBody>
      </p:sp>
      <p:sp>
        <p:nvSpPr>
          <p:cNvPr id="275" name="Google Shape;275;p31"/>
          <p:cNvSpPr/>
          <p:nvPr/>
        </p:nvSpPr>
        <p:spPr>
          <a:xfrm>
            <a:off x="1374813" y="3035850"/>
            <a:ext cx="153600" cy="153600"/>
          </a:xfrm>
          <a:prstGeom prst="mathEqual">
            <a:avLst>
              <a:gd fmla="val 23520" name="adj1"/>
              <a:gd fmla="val 1176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31"/>
          <p:cNvSpPr/>
          <p:nvPr/>
        </p:nvSpPr>
        <p:spPr>
          <a:xfrm>
            <a:off x="2543850" y="3035850"/>
            <a:ext cx="103500" cy="153600"/>
          </a:xfrm>
          <a:prstGeom prst="mathMinus">
            <a:avLst>
              <a:gd fmla="val 2352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31"/>
          <p:cNvSpPr/>
          <p:nvPr/>
        </p:nvSpPr>
        <p:spPr>
          <a:xfrm>
            <a:off x="3620350" y="3035850"/>
            <a:ext cx="153600" cy="153600"/>
          </a:xfrm>
          <a:prstGeom prst="mathDivide">
            <a:avLst>
              <a:gd fmla="val 23520" name="adj1"/>
              <a:gd fmla="val 5880" name="adj2"/>
              <a:gd fmla="val 1176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31"/>
          <p:cNvSpPr/>
          <p:nvPr/>
        </p:nvSpPr>
        <p:spPr>
          <a:xfrm>
            <a:off x="1611762" y="2721750"/>
            <a:ext cx="1967700" cy="781800"/>
          </a:xfrm>
          <a:prstGeom prst="bracketPair">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9" name="Google Shape;279;p31"/>
          <p:cNvSpPr/>
          <p:nvPr/>
        </p:nvSpPr>
        <p:spPr>
          <a:xfrm>
            <a:off x="1611762" y="1605100"/>
            <a:ext cx="1967700" cy="781800"/>
          </a:xfrm>
          <a:prstGeom prst="bracketPair">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a:t>参考</a:t>
            </a:r>
            <a:endParaRPr/>
          </a:p>
        </p:txBody>
      </p:sp>
      <p:sp>
        <p:nvSpPr>
          <p:cNvPr id="285" name="Google Shape;285;p3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ja"/>
              <a:t>Leanと</a:t>
            </a:r>
            <a:r>
              <a:rPr lang="ja"/>
              <a:t>DevOpsの科学</a:t>
            </a:r>
            <a:endParaRPr/>
          </a:p>
          <a:p>
            <a:pPr indent="0" lvl="0" marL="0" rtl="0" algn="l">
              <a:spcBef>
                <a:spcPts val="1200"/>
              </a:spcBef>
              <a:spcAft>
                <a:spcPts val="0"/>
              </a:spcAft>
              <a:buNone/>
            </a:pPr>
            <a:r>
              <a:rPr lang="ja" u="sng">
                <a:solidFill>
                  <a:schemeClr val="hlink"/>
                </a:solidFill>
                <a:hlinkClick r:id="rId3"/>
              </a:rPr>
              <a:t>https://book.impress.co.jp/books/1118101029</a:t>
            </a:r>
            <a:endParaRPr/>
          </a:p>
          <a:p>
            <a:pPr indent="0" lvl="0" marL="0" rtl="0" algn="l">
              <a:spcBef>
                <a:spcPts val="1200"/>
              </a:spcBef>
              <a:spcAft>
                <a:spcPts val="0"/>
              </a:spcAft>
              <a:buNone/>
            </a:pPr>
            <a:r>
              <a:rPr lang="ja"/>
              <a:t>計算式</a:t>
            </a:r>
            <a:endParaRPr/>
          </a:p>
          <a:p>
            <a:pPr indent="0" lvl="0" marL="0" rtl="0" algn="l">
              <a:spcBef>
                <a:spcPts val="1200"/>
              </a:spcBef>
              <a:spcAft>
                <a:spcPts val="0"/>
              </a:spcAft>
              <a:buNone/>
            </a:pPr>
            <a:r>
              <a:rPr lang="ja" u="sng">
                <a:solidFill>
                  <a:schemeClr val="hlink"/>
                </a:solidFill>
                <a:hlinkClick r:id="rId4"/>
              </a:rPr>
              <a:t>https://cloud.google.com/resources/roi-of-devops-transformation-whitepaper</a:t>
            </a:r>
            <a:endParaRPr/>
          </a:p>
          <a:p>
            <a:pPr indent="0" lvl="0" marL="0" rtl="0" algn="l">
              <a:spcBef>
                <a:spcPts val="1200"/>
              </a:spcBef>
              <a:spcAft>
                <a:spcPts val="12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a:t>背景</a:t>
            </a:r>
            <a:endParaRPr/>
          </a:p>
        </p:txBody>
      </p:sp>
      <p:sp>
        <p:nvSpPr>
          <p:cNvPr id="63" name="Google Shape;63;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ja"/>
              <a:t>業務の加速</a:t>
            </a:r>
            <a:endParaRPr/>
          </a:p>
          <a:p>
            <a:pPr indent="-317500" lvl="1" marL="914400" rtl="0" algn="l">
              <a:spcBef>
                <a:spcPts val="0"/>
              </a:spcBef>
              <a:spcAft>
                <a:spcPts val="0"/>
              </a:spcAft>
              <a:buSzPts val="1400"/>
              <a:buChar char="○"/>
            </a:pPr>
            <a:r>
              <a:rPr lang="ja"/>
              <a:t>現代のビジネス環境では技術の進化と競争が激化している</a:t>
            </a:r>
            <a:endParaRPr/>
          </a:p>
          <a:p>
            <a:pPr indent="-317500" lvl="1" marL="914400" rtl="0" algn="l">
              <a:spcBef>
                <a:spcPts val="0"/>
              </a:spcBef>
              <a:spcAft>
                <a:spcPts val="0"/>
              </a:spcAft>
              <a:buSzPts val="1400"/>
              <a:buChar char="○"/>
            </a:pPr>
            <a:r>
              <a:rPr lang="ja"/>
              <a:t>開発生産性はビジネスの成否に大きな影響を与える要素となっている</a:t>
            </a:r>
            <a:endParaRPr/>
          </a:p>
          <a:p>
            <a:pPr indent="-342900" lvl="0" marL="457200" rtl="0" algn="l">
              <a:spcBef>
                <a:spcPts val="0"/>
              </a:spcBef>
              <a:spcAft>
                <a:spcPts val="0"/>
              </a:spcAft>
              <a:buSzPts val="1800"/>
              <a:buChar char="●"/>
            </a:pPr>
            <a:r>
              <a:rPr lang="ja"/>
              <a:t>労働人口の減少</a:t>
            </a:r>
            <a:endParaRPr/>
          </a:p>
          <a:p>
            <a:pPr indent="-317500" lvl="1" marL="914400" rtl="0" algn="l">
              <a:spcBef>
                <a:spcPts val="0"/>
              </a:spcBef>
              <a:spcAft>
                <a:spcPts val="0"/>
              </a:spcAft>
              <a:buSzPts val="1400"/>
              <a:buChar char="○"/>
            </a:pPr>
            <a:r>
              <a:rPr lang="ja"/>
              <a:t>IT業界は需要は増加傾向にあるが、人材の供給が追いついておらず、優秀な人材の確保の難易度は年々上がっている</a:t>
            </a:r>
            <a:endParaRPr/>
          </a:p>
          <a:p>
            <a:pPr indent="-317500" lvl="1" marL="914400" rtl="0" algn="l">
              <a:spcBef>
                <a:spcPts val="0"/>
              </a:spcBef>
              <a:spcAft>
                <a:spcPts val="0"/>
              </a:spcAft>
              <a:buSzPts val="1400"/>
              <a:buChar char="○"/>
            </a:pPr>
            <a:r>
              <a:rPr lang="ja"/>
              <a:t>1人あたりの生産性の向上が求められる時代</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a:t>さいごに</a:t>
            </a:r>
            <a:endParaRPr/>
          </a:p>
        </p:txBody>
      </p:sp>
      <p:sp>
        <p:nvSpPr>
          <p:cNvPr id="291" name="Google Shape;291;p3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ja"/>
              <a:t>継続的な改善が生産性向上の鍵であることが明らかである</a:t>
            </a:r>
            <a:endParaRPr/>
          </a:p>
          <a:p>
            <a:pPr indent="-342900" lvl="0" marL="457200" rtl="0" algn="l">
              <a:spcBef>
                <a:spcPts val="0"/>
              </a:spcBef>
              <a:spcAft>
                <a:spcPts val="0"/>
              </a:spcAft>
              <a:buSzPts val="1800"/>
              <a:buChar char="●"/>
            </a:pPr>
            <a:r>
              <a:rPr lang="ja"/>
              <a:t>組織はデータドリブンなアプローチを採用し、プロセスとカルチャーの改善に取り組むべきである</a:t>
            </a:r>
            <a:endParaRPr/>
          </a:p>
          <a:p>
            <a:pPr indent="-342900" lvl="0" marL="457200" rtl="0" algn="l">
              <a:spcBef>
                <a:spcPts val="0"/>
              </a:spcBef>
              <a:spcAft>
                <a:spcPts val="0"/>
              </a:spcAft>
              <a:buSzPts val="1800"/>
              <a:buChar char="●"/>
            </a:pPr>
            <a:r>
              <a:rPr lang="ja"/>
              <a:t>開発生産性へのコミットメントはビジネスの成功に不可欠</a:t>
            </a:r>
            <a:endParaRPr/>
          </a:p>
          <a:p>
            <a:pPr indent="-342900" lvl="0" marL="457200" rtl="0" algn="l">
              <a:spcBef>
                <a:spcPts val="0"/>
              </a:spcBef>
              <a:spcAft>
                <a:spcPts val="0"/>
              </a:spcAft>
              <a:buSzPts val="1800"/>
              <a:buChar char="●"/>
            </a:pPr>
            <a:r>
              <a:rPr lang="ja"/>
              <a:t>事業の競争力を維持し、成長に貢献できる開発組織に</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a:t>課題</a:t>
            </a:r>
            <a:endParaRPr/>
          </a:p>
        </p:txBody>
      </p:sp>
      <p:sp>
        <p:nvSpPr>
          <p:cNvPr id="69" name="Google Shape;69;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ja"/>
              <a:t>チームに応じて追記してください</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a:t>生産性向上の重要性</a:t>
            </a:r>
            <a:endParaRPr/>
          </a:p>
        </p:txBody>
      </p:sp>
      <p:sp>
        <p:nvSpPr>
          <p:cNvPr id="75" name="Google Shape;75;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ja"/>
              <a:t>利益率の向上</a:t>
            </a:r>
            <a:endParaRPr/>
          </a:p>
          <a:p>
            <a:pPr indent="-317500" lvl="1" marL="914400" rtl="0" algn="l">
              <a:spcBef>
                <a:spcPts val="0"/>
              </a:spcBef>
              <a:spcAft>
                <a:spcPts val="0"/>
              </a:spcAft>
              <a:buSzPts val="1400"/>
              <a:buChar char="○"/>
            </a:pPr>
            <a:r>
              <a:rPr lang="ja"/>
              <a:t>開発生産性が高いほど、1人あたりの成果物が増える</a:t>
            </a:r>
            <a:endParaRPr/>
          </a:p>
          <a:p>
            <a:pPr indent="-317500" lvl="1" marL="914400" rtl="0" algn="l">
              <a:spcBef>
                <a:spcPts val="0"/>
              </a:spcBef>
              <a:spcAft>
                <a:spcPts val="0"/>
              </a:spcAft>
              <a:buSzPts val="1400"/>
              <a:buChar char="○"/>
            </a:pPr>
            <a:r>
              <a:rPr lang="ja"/>
              <a:t>開発原価の削減、利益率の向上</a:t>
            </a:r>
            <a:endParaRPr/>
          </a:p>
          <a:p>
            <a:pPr indent="-342900" lvl="0" marL="457200" rtl="0" algn="l">
              <a:spcBef>
                <a:spcPts val="0"/>
              </a:spcBef>
              <a:spcAft>
                <a:spcPts val="0"/>
              </a:spcAft>
              <a:buSzPts val="1800"/>
              <a:buChar char="●"/>
            </a:pPr>
            <a:r>
              <a:rPr lang="ja"/>
              <a:t>市場競争力の向上</a:t>
            </a:r>
            <a:endParaRPr/>
          </a:p>
          <a:p>
            <a:pPr indent="-317500" lvl="1" marL="914400" rtl="0" algn="l">
              <a:spcBef>
                <a:spcPts val="0"/>
              </a:spcBef>
              <a:spcAft>
                <a:spcPts val="0"/>
              </a:spcAft>
              <a:buSzPts val="1400"/>
              <a:buChar char="○"/>
            </a:pPr>
            <a:r>
              <a:rPr lang="ja"/>
              <a:t>開発速度向上により市場に価値を届ける速度の向上</a:t>
            </a:r>
            <a:endParaRPr/>
          </a:p>
          <a:p>
            <a:pPr indent="-317500" lvl="1" marL="914400" rtl="0" algn="l">
              <a:spcBef>
                <a:spcPts val="0"/>
              </a:spcBef>
              <a:spcAft>
                <a:spcPts val="0"/>
              </a:spcAft>
              <a:buSzPts val="1400"/>
              <a:buChar char="○"/>
            </a:pPr>
            <a:r>
              <a:rPr lang="ja"/>
              <a:t>速度が上がった分の余剰時間を別の施策、品質の向上に向けられる</a:t>
            </a:r>
            <a:endParaRPr/>
          </a:p>
          <a:p>
            <a:pPr indent="-342900" lvl="0" marL="457200" rtl="0" algn="l">
              <a:spcBef>
                <a:spcPts val="0"/>
              </a:spcBef>
              <a:spcAft>
                <a:spcPts val="0"/>
              </a:spcAft>
              <a:buSzPts val="1800"/>
              <a:buChar char="●"/>
            </a:pPr>
            <a:r>
              <a:rPr lang="ja"/>
              <a:t>保守コストの削減</a:t>
            </a:r>
            <a:endParaRPr/>
          </a:p>
          <a:p>
            <a:pPr indent="-317500" lvl="1" marL="914400" rtl="0" algn="l">
              <a:spcBef>
                <a:spcPts val="0"/>
              </a:spcBef>
              <a:spcAft>
                <a:spcPts val="0"/>
              </a:spcAft>
              <a:buSzPts val="1400"/>
              <a:buChar char="○"/>
            </a:pPr>
            <a:r>
              <a:rPr lang="ja"/>
              <a:t>品質の向上により、障害対応に関わる時間の削減</a:t>
            </a:r>
            <a:endParaRPr/>
          </a:p>
          <a:p>
            <a:pPr indent="-317500" lvl="1" marL="914400" rtl="0" algn="l">
              <a:spcBef>
                <a:spcPts val="0"/>
              </a:spcBef>
              <a:spcAft>
                <a:spcPts val="0"/>
              </a:spcAft>
              <a:buSzPts val="1400"/>
              <a:buChar char="○"/>
            </a:pPr>
            <a:r>
              <a:rPr lang="ja"/>
              <a:t>顧客との信頼性、エンゲージメントの向上</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8"/>
          <p:cNvSpPr txBox="1"/>
          <p:nvPr>
            <p:ph idx="4294967295" type="title"/>
          </p:nvPr>
        </p:nvSpPr>
        <p:spPr>
          <a:xfrm>
            <a:off x="490250" y="450150"/>
            <a:ext cx="44808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b="1" lang="ja" sz="3100">
                <a:solidFill>
                  <a:schemeClr val="dk1"/>
                </a:solidFill>
                <a:latin typeface="M PLUS 1p"/>
                <a:ea typeface="M PLUS 1p"/>
                <a:cs typeface="M PLUS 1p"/>
                <a:sym typeface="M PLUS 1p"/>
              </a:rPr>
              <a:t>ソフトウェアデリバリのパフォーマンスは</a:t>
            </a:r>
            <a:endParaRPr b="1" sz="3100">
              <a:solidFill>
                <a:schemeClr val="dk1"/>
              </a:solidFill>
              <a:latin typeface="M PLUS 1p"/>
              <a:ea typeface="M PLUS 1p"/>
              <a:cs typeface="M PLUS 1p"/>
              <a:sym typeface="M PLUS 1p"/>
            </a:endParaRPr>
          </a:p>
          <a:p>
            <a:pPr indent="0" lvl="0" marL="0" rtl="0" algn="l">
              <a:spcBef>
                <a:spcPts val="0"/>
              </a:spcBef>
              <a:spcAft>
                <a:spcPts val="0"/>
              </a:spcAft>
              <a:buNone/>
            </a:pPr>
            <a:r>
              <a:rPr b="1" lang="ja" sz="3100">
                <a:solidFill>
                  <a:srgbClr val="FF0000"/>
                </a:solidFill>
                <a:latin typeface="M PLUS 1p"/>
                <a:ea typeface="M PLUS 1p"/>
                <a:cs typeface="M PLUS 1p"/>
                <a:sym typeface="M PLUS 1p"/>
              </a:rPr>
              <a:t>組織全体の業績</a:t>
            </a:r>
            <a:r>
              <a:rPr b="1" lang="ja" sz="3100">
                <a:solidFill>
                  <a:schemeClr val="dk1"/>
                </a:solidFill>
                <a:latin typeface="M PLUS 1p"/>
                <a:ea typeface="M PLUS 1p"/>
                <a:cs typeface="M PLUS 1p"/>
                <a:sym typeface="M PLUS 1p"/>
              </a:rPr>
              <a:t>に重要な影響を及ぼす</a:t>
            </a:r>
            <a:endParaRPr b="1" sz="3100">
              <a:solidFill>
                <a:schemeClr val="dk1"/>
              </a:solidFill>
              <a:latin typeface="M PLUS 1p"/>
              <a:ea typeface="M PLUS 1p"/>
              <a:cs typeface="M PLUS 1p"/>
              <a:sym typeface="M PLUS 1p"/>
            </a:endParaRPr>
          </a:p>
          <a:p>
            <a:pPr indent="0" lvl="0" marL="0" rtl="0" algn="r">
              <a:spcBef>
                <a:spcPts val="0"/>
              </a:spcBef>
              <a:spcAft>
                <a:spcPts val="0"/>
              </a:spcAft>
              <a:buNone/>
            </a:pPr>
            <a:r>
              <a:rPr b="1" lang="ja" sz="1500">
                <a:solidFill>
                  <a:schemeClr val="dk1"/>
                </a:solidFill>
                <a:latin typeface="M PLUS 1p"/>
                <a:ea typeface="M PLUS 1p"/>
                <a:cs typeface="M PLUS 1p"/>
                <a:sym typeface="M PLUS 1p"/>
              </a:rPr>
              <a:t>(LeanとDevOpsの科学より）</a:t>
            </a:r>
            <a:endParaRPr b="1" sz="1500">
              <a:solidFill>
                <a:schemeClr val="dk1"/>
              </a:solidFill>
              <a:latin typeface="M PLUS 1p"/>
              <a:ea typeface="M PLUS 1p"/>
              <a:cs typeface="M PLUS 1p"/>
              <a:sym typeface="M PLUS 1p"/>
            </a:endParaRPr>
          </a:p>
        </p:txBody>
      </p:sp>
      <p:pic>
        <p:nvPicPr>
          <p:cNvPr id="81" name="Google Shape;81;p18"/>
          <p:cNvPicPr preferRelativeResize="0"/>
          <p:nvPr/>
        </p:nvPicPr>
        <p:blipFill>
          <a:blip r:embed="rId3">
            <a:alphaModFix/>
          </a:blip>
          <a:stretch>
            <a:fillRect/>
          </a:stretch>
        </p:blipFill>
        <p:spPr>
          <a:xfrm>
            <a:off x="5639375" y="838125"/>
            <a:ext cx="2528451" cy="35860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a:t>Leanと</a:t>
            </a:r>
            <a:r>
              <a:rPr lang="ja"/>
              <a:t>DevOpsの科学</a:t>
            </a:r>
            <a:endParaRPr/>
          </a:p>
        </p:txBody>
      </p:sp>
      <p:sp>
        <p:nvSpPr>
          <p:cNvPr id="87" name="Google Shape;87;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ja"/>
              <a:t>LeanとDevOpsの原則を科学的な視点から探求</a:t>
            </a:r>
            <a:endParaRPr/>
          </a:p>
          <a:p>
            <a:pPr indent="-342900" lvl="0" marL="457200" rtl="0" algn="l">
              <a:spcBef>
                <a:spcPts val="0"/>
              </a:spcBef>
              <a:spcAft>
                <a:spcPts val="0"/>
              </a:spcAft>
              <a:buSzPts val="1800"/>
              <a:buChar char="●"/>
            </a:pPr>
            <a:r>
              <a:rPr lang="ja"/>
              <a:t>より高頻度でデプロイしている組織ほど、組織パフォーマンスが高い</a:t>
            </a:r>
            <a:endParaRPr/>
          </a:p>
          <a:p>
            <a:pPr indent="-342900" lvl="0" marL="457200" rtl="0" algn="l">
              <a:spcBef>
                <a:spcPts val="0"/>
              </a:spcBef>
              <a:spcAft>
                <a:spcPts val="0"/>
              </a:spcAft>
              <a:buSzPts val="1800"/>
              <a:buChar char="●"/>
            </a:pPr>
            <a:r>
              <a:rPr lang="ja"/>
              <a:t>継続的なインテグレーションとデリバリーを活用した効果的なソフトウェア開発サイクルの確立</a:t>
            </a:r>
            <a:endParaRPr/>
          </a:p>
          <a:p>
            <a:pPr indent="-342900" lvl="0" marL="457200" rtl="0" algn="l">
              <a:spcBef>
                <a:spcPts val="0"/>
              </a:spcBef>
              <a:spcAft>
                <a:spcPts val="0"/>
              </a:spcAft>
              <a:buSzPts val="1800"/>
              <a:buChar char="●"/>
            </a:pPr>
            <a:r>
              <a:rPr lang="ja"/>
              <a:t>データ駆動のアプローチに基づいてプロセスを改善する方法</a:t>
            </a:r>
            <a:endParaRPr/>
          </a:p>
          <a:p>
            <a:pPr indent="-342900" lvl="0" marL="457200" rtl="0" algn="l">
              <a:spcBef>
                <a:spcPts val="0"/>
              </a:spcBef>
              <a:spcAft>
                <a:spcPts val="0"/>
              </a:spcAft>
              <a:buSzPts val="1800"/>
              <a:buChar char="●"/>
            </a:pPr>
            <a:r>
              <a:rPr lang="ja"/>
              <a:t>etc…</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a:t>生産性の可視化</a:t>
            </a:r>
            <a:endParaRPr/>
          </a:p>
        </p:txBody>
      </p:sp>
      <p:sp>
        <p:nvSpPr>
          <p:cNvPr id="93" name="Google Shape;93;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ja"/>
              <a:t>DevOps Research and Assessment（DORA）</a:t>
            </a:r>
            <a:endParaRPr/>
          </a:p>
          <a:p>
            <a:pPr indent="-317500" lvl="1" marL="914400" rtl="0" algn="l">
              <a:spcBef>
                <a:spcPts val="0"/>
              </a:spcBef>
              <a:spcAft>
                <a:spcPts val="0"/>
              </a:spcAft>
              <a:buSzPts val="1400"/>
              <a:buChar char="○"/>
            </a:pPr>
            <a:r>
              <a:rPr lang="ja"/>
              <a:t>学術的な手法を用いてソフトウェア開発やデリバリー状況を改善することを目指す研究プロジェクト</a:t>
            </a:r>
            <a:endParaRPr/>
          </a:p>
          <a:p>
            <a:pPr indent="-317500" lvl="1" marL="914400" rtl="0" algn="l">
              <a:spcBef>
                <a:spcPts val="0"/>
              </a:spcBef>
              <a:spcAft>
                <a:spcPts val="0"/>
              </a:spcAft>
              <a:buSzPts val="1400"/>
              <a:buChar char="○"/>
            </a:pPr>
            <a:r>
              <a:rPr lang="ja"/>
              <a:t>LeanとDevOpsの科学は2014~2017年のState of DevOps Reportをまとめたもの</a:t>
            </a:r>
            <a:endParaRPr/>
          </a:p>
          <a:p>
            <a:pPr indent="-317500" lvl="2" marL="1371600" rtl="0" algn="l">
              <a:spcBef>
                <a:spcPts val="0"/>
              </a:spcBef>
              <a:spcAft>
                <a:spcPts val="0"/>
              </a:spcAft>
              <a:buSzPts val="1400"/>
              <a:buChar char="■"/>
            </a:pPr>
            <a:r>
              <a:rPr lang="ja" u="sng">
                <a:solidFill>
                  <a:schemeClr val="hlink"/>
                </a:solidFill>
                <a:hlinkClick r:id="rId3"/>
              </a:rPr>
              <a:t>https://cloud.google.com/devops/state-of-devops</a:t>
            </a:r>
            <a:r>
              <a:rPr lang="ja"/>
              <a:t>	</a:t>
            </a:r>
            <a:endParaRPr/>
          </a:p>
          <a:p>
            <a:pPr indent="-317500" lvl="1" marL="914400" rtl="0" algn="l">
              <a:spcBef>
                <a:spcPts val="0"/>
              </a:spcBef>
              <a:spcAft>
                <a:spcPts val="0"/>
              </a:spcAft>
              <a:buSzPts val="1400"/>
              <a:buChar char="○"/>
            </a:pPr>
            <a:r>
              <a:rPr lang="ja"/>
              <a:t>2018年にGoogleが買収</a:t>
            </a:r>
            <a:endParaRPr/>
          </a:p>
          <a:p>
            <a:pPr indent="-342900" lvl="0" marL="457200" rtl="0" algn="l">
              <a:spcBef>
                <a:spcPts val="0"/>
              </a:spcBef>
              <a:spcAft>
                <a:spcPts val="0"/>
              </a:spcAft>
              <a:buSzPts val="1800"/>
              <a:buChar char="●"/>
            </a:pPr>
            <a:r>
              <a:rPr lang="ja"/>
              <a:t>FourKeys</a:t>
            </a:r>
            <a:endParaRPr/>
          </a:p>
          <a:p>
            <a:pPr indent="-317500" lvl="1" marL="914400" rtl="0" algn="l">
              <a:spcBef>
                <a:spcPts val="0"/>
              </a:spcBef>
              <a:spcAft>
                <a:spcPts val="0"/>
              </a:spcAft>
              <a:buSzPts val="1400"/>
              <a:buChar char="○"/>
            </a:pPr>
            <a:r>
              <a:rPr lang="ja"/>
              <a:t>DORAが提唱する4つのデリバリパフォーマンスを示す4つの指標</a:t>
            </a:r>
            <a:endParaRPr/>
          </a:p>
          <a:p>
            <a:pPr indent="-317500" lvl="2" marL="1371600" rtl="0" algn="l">
              <a:spcBef>
                <a:spcPts val="0"/>
              </a:spcBef>
              <a:spcAft>
                <a:spcPts val="0"/>
              </a:spcAft>
              <a:buSzPts val="1400"/>
              <a:buChar char="■"/>
            </a:pPr>
            <a:r>
              <a:rPr lang="ja"/>
              <a:t>変更のリードタイム、デプロイ頻度、変更失敗率、平均修復時間</a:t>
            </a:r>
            <a:endParaRPr/>
          </a:p>
          <a:p>
            <a:pPr indent="-342900" lvl="0" marL="457200" rtl="0" algn="l">
              <a:spcBef>
                <a:spcPts val="0"/>
              </a:spcBef>
              <a:spcAft>
                <a:spcPts val="0"/>
              </a:spcAft>
              <a:buSzPts val="1800"/>
              <a:buChar char="●"/>
            </a:pPr>
            <a:r>
              <a:rPr lang="ja"/>
              <a:t>SPACE</a:t>
            </a:r>
            <a:endParaRPr/>
          </a:p>
          <a:p>
            <a:pPr indent="-317500" lvl="1" marL="914400" rtl="0" algn="l">
              <a:spcBef>
                <a:spcPts val="0"/>
              </a:spcBef>
              <a:spcAft>
                <a:spcPts val="0"/>
              </a:spcAft>
              <a:buSzPts val="1400"/>
              <a:buChar char="○"/>
            </a:pPr>
            <a:r>
              <a:rPr lang="ja" u="sng">
                <a:solidFill>
                  <a:schemeClr val="hlink"/>
                </a:solidFill>
                <a:hlinkClick r:id="rId4"/>
              </a:rPr>
              <a:t>https://www.microsoft.com/en-us/research/publication/the-space-of-developer-productivity-theres-more-to-it-than-you-think/</a:t>
            </a:r>
            <a:r>
              <a:rPr lang="ja"/>
              <a:t>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a:t>継続的デリバリ</a:t>
            </a:r>
            <a:endParaRPr/>
          </a:p>
        </p:txBody>
      </p:sp>
      <p:sp>
        <p:nvSpPr>
          <p:cNvPr id="99" name="Google Shape;99;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ja"/>
              <a:t>自動化</a:t>
            </a:r>
            <a:endParaRPr/>
          </a:p>
          <a:p>
            <a:pPr indent="-317500" lvl="1" marL="914400" rtl="0" algn="l">
              <a:spcBef>
                <a:spcPts val="0"/>
              </a:spcBef>
              <a:spcAft>
                <a:spcPts val="0"/>
              </a:spcAft>
              <a:buSzPts val="1400"/>
              <a:buChar char="○"/>
            </a:pPr>
            <a:r>
              <a:rPr lang="ja"/>
              <a:t>ビルド、テスト、デプロイのプロセスを自動化し、人的エラーを削減</a:t>
            </a:r>
            <a:endParaRPr/>
          </a:p>
          <a:p>
            <a:pPr indent="-342900" lvl="0" marL="457200" rtl="0" algn="l">
              <a:spcBef>
                <a:spcPts val="0"/>
              </a:spcBef>
              <a:spcAft>
                <a:spcPts val="0"/>
              </a:spcAft>
              <a:buSzPts val="1800"/>
              <a:buChar char="●"/>
            </a:pPr>
            <a:r>
              <a:rPr lang="ja"/>
              <a:t>持続可能性</a:t>
            </a:r>
            <a:endParaRPr/>
          </a:p>
          <a:p>
            <a:pPr indent="-317500" lvl="1" marL="914400" rtl="0" algn="l">
              <a:spcBef>
                <a:spcPts val="0"/>
              </a:spcBef>
              <a:spcAft>
                <a:spcPts val="0"/>
              </a:spcAft>
              <a:buSzPts val="1400"/>
              <a:buChar char="○"/>
            </a:pPr>
            <a:r>
              <a:rPr lang="ja"/>
              <a:t>いつでもリリース可能な状態を維持し、急いで修正やリリースを行う必要を無くす</a:t>
            </a:r>
            <a:endParaRPr/>
          </a:p>
          <a:p>
            <a:pPr indent="-342900" lvl="0" marL="457200" rtl="0" algn="l">
              <a:spcBef>
                <a:spcPts val="0"/>
              </a:spcBef>
              <a:spcAft>
                <a:spcPts val="0"/>
              </a:spcAft>
              <a:buSzPts val="1800"/>
              <a:buChar char="●"/>
            </a:pPr>
            <a:r>
              <a:rPr lang="ja"/>
              <a:t>テストと検証</a:t>
            </a:r>
            <a:endParaRPr/>
          </a:p>
          <a:p>
            <a:pPr indent="-317500" lvl="1" marL="914400" rtl="0" algn="l">
              <a:spcBef>
                <a:spcPts val="0"/>
              </a:spcBef>
              <a:spcAft>
                <a:spcPts val="0"/>
              </a:spcAft>
              <a:buSzPts val="1400"/>
              <a:buChar char="○"/>
            </a:pPr>
            <a:r>
              <a:rPr lang="ja"/>
              <a:t>自動化されたテストと検証を通じて品質を確保</a:t>
            </a:r>
            <a:endParaRPr/>
          </a:p>
          <a:p>
            <a:pPr indent="-342900" lvl="0" marL="457200" rtl="0" algn="l">
              <a:spcBef>
                <a:spcPts val="0"/>
              </a:spcBef>
              <a:spcAft>
                <a:spcPts val="0"/>
              </a:spcAft>
              <a:buSzPts val="1800"/>
              <a:buChar char="●"/>
            </a:pPr>
            <a:r>
              <a:rPr lang="ja"/>
              <a:t>リリースの高速化</a:t>
            </a:r>
            <a:endParaRPr/>
          </a:p>
          <a:p>
            <a:pPr indent="-317500" lvl="1" marL="914400" rtl="0" algn="l">
              <a:spcBef>
                <a:spcPts val="0"/>
              </a:spcBef>
              <a:spcAft>
                <a:spcPts val="0"/>
              </a:spcAft>
              <a:buSzPts val="1400"/>
              <a:buChar char="○"/>
            </a:pPr>
            <a:r>
              <a:rPr lang="ja"/>
              <a:t>新機能や修正を素早くユーザーに提供</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a:t>継続的デリバリ</a:t>
            </a:r>
            <a:endParaRPr/>
          </a:p>
        </p:txBody>
      </p:sp>
      <p:sp>
        <p:nvSpPr>
          <p:cNvPr id="105" name="Google Shape;105;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ja" u="sng">
                <a:solidFill>
                  <a:schemeClr val="hlink"/>
                </a:solidFill>
                <a:hlinkClick r:id="rId3"/>
              </a:rPr>
              <a:t>PipeCD</a:t>
            </a:r>
            <a:r>
              <a:rPr lang="ja"/>
              <a:t> @</a:t>
            </a:r>
            <a:r>
              <a:rPr lang="ja"/>
              <a:t>CyberAgent</a:t>
            </a:r>
            <a:endParaRPr/>
          </a:p>
          <a:p>
            <a:pPr indent="0" lvl="0" marL="0" rtl="0" algn="l">
              <a:spcBef>
                <a:spcPts val="1200"/>
              </a:spcBef>
              <a:spcAft>
                <a:spcPts val="1200"/>
              </a:spcAft>
              <a:buNone/>
            </a:pPr>
            <a:r>
              <a:rPr lang="ja"/>
              <a:t>ご検討いただけると幸いです</a:t>
            </a:r>
            <a:endParaRPr/>
          </a:p>
        </p:txBody>
      </p:sp>
      <p:pic>
        <p:nvPicPr>
          <p:cNvPr id="106" name="Google Shape;106;p22"/>
          <p:cNvPicPr preferRelativeResize="0"/>
          <p:nvPr/>
        </p:nvPicPr>
        <p:blipFill>
          <a:blip r:embed="rId4">
            <a:alphaModFix/>
          </a:blip>
          <a:stretch>
            <a:fillRect/>
          </a:stretch>
        </p:blipFill>
        <p:spPr>
          <a:xfrm>
            <a:off x="1852813" y="2183600"/>
            <a:ext cx="5438377" cy="225182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